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ags/tag10.xml" ContentType="application/vnd.openxmlformats-officedocument.presentationml.tags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305" r:id="rId5"/>
    <p:sldId id="316" r:id="rId6"/>
    <p:sldId id="318" r:id="rId7"/>
    <p:sldId id="317" r:id="rId8"/>
    <p:sldId id="286" r:id="rId9"/>
    <p:sldId id="310" r:id="rId10"/>
    <p:sldId id="271" r:id="rId11"/>
    <p:sldId id="289" r:id="rId12"/>
    <p:sldId id="311" r:id="rId13"/>
    <p:sldId id="287" r:id="rId14"/>
    <p:sldId id="313" r:id="rId15"/>
    <p:sldId id="314" r:id="rId16"/>
    <p:sldId id="312" r:id="rId17"/>
    <p:sldId id="309" r:id="rId18"/>
    <p:sldId id="315" r:id="rId19"/>
    <p:sldId id="261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2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5462"/>
    <a:srgbClr val="EF9FA7"/>
    <a:srgbClr val="E6E6E6"/>
    <a:srgbClr val="FFFFFF"/>
    <a:srgbClr val="FFFFFC"/>
    <a:srgbClr val="F7FCFE"/>
    <a:srgbClr val="F3F3F3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17" autoAdjust="0"/>
  </p:normalViewPr>
  <p:slideViewPr>
    <p:cSldViewPr snapToGrid="0" showGuides="1">
      <p:cViewPr varScale="1">
        <p:scale>
          <a:sx n="92" d="100"/>
          <a:sy n="92" d="100"/>
        </p:scale>
        <p:origin x="92" y="232"/>
      </p:cViewPr>
      <p:guideLst>
        <p:guide orient="horz" pos="142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0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prestige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86819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21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87" r:id="rId4"/>
    <p:sldLayoutId id="2147483672" r:id="rId5"/>
    <p:sldLayoutId id="2147483683" r:id="rId6"/>
    <p:sldLayoutId id="2147483684" r:id="rId7"/>
    <p:sldLayoutId id="2147483685" r:id="rId8"/>
    <p:sldLayoutId id="2147483686" r:id="rId9"/>
    <p:sldLayoutId id="2147483682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1.emf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1.emf"/><Relationship Id="rId2" Type="http://schemas.openxmlformats.org/officeDocument/2006/relationships/tags" Target="../tags/tag6.xml"/><Relationship Id="rId1" Type="http://schemas.openxmlformats.org/officeDocument/2006/relationships/themeOverride" Target="../theme/themeOverride4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9.xml"/><Relationship Id="rId4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9.jpe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5E8046C-AB43-4CA8-B822-A68A004E845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939AFE2-B0BF-468D-AD04-62E67275F9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8180961" y="-1"/>
            <a:ext cx="4011037" cy="299061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CDB6186-B727-4B3C-B4D3-B3CE88ABA9CB}"/>
              </a:ext>
            </a:extLst>
          </p:cNvPr>
          <p:cNvSpPr txBox="1"/>
          <p:nvPr/>
        </p:nvSpPr>
        <p:spPr>
          <a:xfrm>
            <a:off x="947737" y="2225669"/>
            <a:ext cx="10296525" cy="175432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zh-CN" sz="5400" b="1" dirty="0">
                <a:latin typeface="+mj-ea"/>
                <a:ea typeface="+mj-ea"/>
              </a:rPr>
              <a:t>电子身份验证中的图像翻拍</a:t>
            </a:r>
            <a:endParaRPr lang="en-US" altLang="zh-CN" sz="5400" b="1" dirty="0">
              <a:latin typeface="+mj-ea"/>
              <a:ea typeface="+mj-ea"/>
            </a:endParaRPr>
          </a:p>
          <a:p>
            <a:pPr algn="ctr"/>
            <a:r>
              <a:rPr lang="zh-CN" altLang="zh-CN" sz="5400" b="1" dirty="0">
                <a:latin typeface="+mj-ea"/>
                <a:ea typeface="+mj-ea"/>
              </a:rPr>
              <a:t>检测研究</a:t>
            </a:r>
            <a:endParaRPr lang="zh-CN" altLang="en-US" sz="5400" b="1" dirty="0">
              <a:latin typeface="+mj-ea"/>
              <a:ea typeface="+mj-ea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54DC7D96-3A15-4A80-9FAA-FC8A7E3135C3}"/>
              </a:ext>
            </a:extLst>
          </p:cNvPr>
          <p:cNvSpPr/>
          <p:nvPr/>
        </p:nvSpPr>
        <p:spPr>
          <a:xfrm>
            <a:off x="5316535" y="4307572"/>
            <a:ext cx="1933351" cy="47424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70000"/>
                  <a:lumOff val="30000"/>
                </a:schemeClr>
              </a:gs>
              <a:gs pos="100000">
                <a:schemeClr val="accent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2019R407027</a:t>
            </a:r>
            <a:endParaRPr lang="zh-CN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图片处理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0BD4500E-162A-4F2C-8F04-9DB3156C2CE3}"/>
              </a:ext>
            </a:extLst>
          </p:cNvPr>
          <p:cNvSpPr txBox="1"/>
          <p:nvPr/>
        </p:nvSpPr>
        <p:spPr>
          <a:xfrm>
            <a:off x="3270420" y="5139425"/>
            <a:ext cx="2825580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2400" b="1" dirty="0">
                <a:latin typeface="+mn-ea"/>
              </a:rPr>
              <a:t>原图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172C43-8209-4B02-9A6D-16BBB6BDB77C}"/>
              </a:ext>
            </a:extLst>
          </p:cNvPr>
          <p:cNvSpPr txBox="1"/>
          <p:nvPr/>
        </p:nvSpPr>
        <p:spPr>
          <a:xfrm>
            <a:off x="7603563" y="5031607"/>
            <a:ext cx="2514755" cy="58041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截取后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9C881502-02F8-482B-8B8C-EE879479546C}"/>
              </a:ext>
            </a:extLst>
          </p:cNvPr>
          <p:cNvPicPr/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62577" y="2212019"/>
            <a:ext cx="2748988" cy="2061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A3F5D1D-68EC-430B-A037-8172C68C105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858" y="2176054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59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51" name="AutoShape 4" descr="data:image/jpeg;base64,/9j/4AAQSkZJRgABAQAAAQABAAD/2wBDAAgGBgcGBQgHBwcJCQgKDBQNDAsLDBkSEw8UHRofHh0aHBwgJC4nICIsIxwcKDcpLDAxNDQ0Hyc5PTgyPC4zNDL/2wBDAQkJCQwLDBgNDRgyIRwhMjIyMjIyMjIyMjIyMjIyMjIyMjIyMjIyMjIyMjIyMjIyMjIyMjIyMjIyMjIyMjIyMjL/wAARCAEsAhU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C2o4qQU1elPFYGw8VIKYKeKYDxTxTBUgoAkWpFqNalWmBIKeopiipVoEOAp4FNAp4FMQYpcUuKXFADcUhFPxSEUAMxUF8M2Mv0qxUV2P8AQ5f92n0AwtM4aP8A3z/OujA4rnNO4Zf+un9a6QdKmA5Eq9BTqavQU6tBBS0lLQAtFApaBCilApBThQAq9aijH7sVMv3hUUf3PxP86FuBVQfPL/vmnEUij97L/vmnEUAMxWZd6zaWdyLeeQK5UMBkZxWqBzXjPxTBXxPAQSP9GX/0JqTGeopqllJjEwH1qUTwyfclQ/jXzzDf3cJHl3Mq/RzWjF4i1WLpdsf94A0rge7HHY0xhXjkHjXVYcZZG/MVpwfES6XAlhY/Rs/zpXA9LYVE1cTF8RIG/wBZGw+q/wCFaEPjjTZsBnUH3OKLjOiIqJhUdpfw30Xmw8oe/apmGaRSICKD/D9aew4ph6L9aljJUPIqYVCv3lqYUIYtOFIKXNMQhHzL9akFRk/Mv1qQUxjsUoqGe6gtY/MuJo4k9XYCmW2p2F2223vIJW9FcE/lVCLYFLigUuKAExRinYpcUAZurD/Q/wDgQrBNdBq//HoP94VgkUmMhamEVIwphpARmkHWnGgDmgCaIVqKP3K1mxCtVR+5SmhmfqQ/0GX6f1ribkZnk/3jXcaoP9Bk/D+dcRP/AK1/940MllNlGaKew5oouSemrTxTFqQVADxTxTBUgpgOFSCmCnigCRalWolqVaYEq1ItRr0qVaBDxUgpgFSAUxC0vailxTASmmn4pDQBGajuRm1l/wB01Majn5tpB/smgDn7Dh/+2ldEK5yy4dv9+ukHSpgORKvQU6mqOBTqsQtLSUUwFp1JSigQtLQKWgBR1FRxj5D9T/OpR1FMj+6f94/zoW4Mqgfvpv8Ae/pTiKMfv5v97+lKRQA3FeN/FZceI7U+tsP/AEJq9kxzXj/xXX/ifWZ9bf8A9mNJgcABzUuKjA5qWpGFFFFACUhNLTSaAPVvBZzoyjPG7+gro2Fc34J50cfX+grpiOKRSIWHBqJiAgJOBmqmrazaaVETM+ZOyA8mvMdf8W32oM0aMY4Oyqf50crYXSPQNR8X6TpuVM3nSD+GLn9elcve/E6cki0toox2LZY15zLO7sSxNQljVKCIc2dlP8QNalPF4UHoigf0qm3jPWmP/ISufwkIrmc0ZquVC5mdOnjLWVIxqVx+MhNeiW2p6vo/g9Ne1m6Lz3YC2NmygZH/AD0fjPTnHuPWvNfBGh/8JJ4w0/TXBMLybpsf8815b8wMfjXf/FvVFuPEkWnRYENjEFCjpuPJ/TAqoxVrjTZxst9cX9w1xdSvNKx5Zjn8PYe1TRk5BU4PUHvWdEcY5xV6Nien50hnU6N4vvtPZY7lmurboQ5yy/Q/416HYX9tqVstxayB0PX1U+hHY140BV/S9Vu9HuhPbPx/Gh+649DU2GnY9hxRiqGj6xba1ZCe3bDDiSMnlD6GtHFIszdX/wCPQf71YJrf1j/j0X/erBNJjImqMipmFRGkBGRSgUpFKBzQBPEK1QP3SfSsyEVrAfuk+lNAZuq/8eL/AFH864eb/WN9TXdasP8AQm/3l/nXDTD52+tDEVmHNFOI5opCPSVqQVEtSipAeKeKYKeKBEgp4qMGnimBKpqVahWploAmXpUq1EtSrTESrTxTFqQUxDu9FFFMApDTqQ0AMNRygmF/901KRTZBmN/oaAObsFZ5mVRk7+grpX2Qp8zc1Q0SwZRLcSqQhOR6kVJdNJczDaOG4UDv9P8AGlFWRVrsnidXkwHGc+tWJWaFQX+YH0HNU47cxgrH1A+Z+yinQsWUJIzEDo3tVXHyXJ4riKfIjcEjqO9S1UlghJ+X5W/vA4pqNcxHAHmLnuwoJasX6UVGj7x0wfSpBTJHCnCminCgBR1pkfRv941IOtMj/j/3zTW4Ff8A5eJvqP5U4ik/5eZvqP5U40CGHrXkXxZX/icWB/6YH/0I168RXj/xhkaPVNO294X/APQqmQzz/uKkrMaR2YZY1pgVICZFJnNO2inKgxQBFQVOM4zU+0CkxQB6D4Zv2sdAj8uIzXM0gighU8u5HAq5r2q3fhyM297qC3GpMoLxQxqsUOe2SNzH8RVP4fBZvFWjRyfdhSaYD32YFefeI9ZOoavd3kzs7zyvIFB6Ak4q4pctwbDUtUlu5meWQsxPUmseSTPUiqrzMxOCQPrTo13jHemkTcJCAcEHP0qLNSSKVAVuR2PpUZGDQIM0A5NJT0XOaAPWvgZYouranq8w+S1t9oJ7ZOT+grk9cv31PWbu+kJJnmZ8+xPFdz4N/wCJJ8JNZvDlZLlvKU+uQB/U15xIxLYJ6Vo9IpFrYcmauwjd0HA61TUc1oW67bfP94/pUMY5JATzxUxxUDxcfLSxOc7G69OaQGpo+qzaLqCXMJJXpInZl9K9ctLmK9tIrmBt0Uq7lNeKEcV3fw+1EulzpztnZ+9jz78H+lJjR02sj/RF/wB6sE1v6z/x6L/vVgkcVLLIWphqVhUZFIYwjNKo5oI5pyjJoAsQitbH7pPpWZCOlapHyL9KEBl6sP8AQj/vD+dcPKPmP1rudYH+h/8AAhXDyDk02JlYjminsOaKkR6GtSrUS9KkWoAkFPFMFPFMRIKeKjHSnrQBKtSrUKmpUpgTqamWoVqVTTETLUq1EtSimIdS4oFGKYBik/ClpRQBGRToozLIEVdxPb2pTWzpdqPJaQjGRyaaQECWrT4hKgRKoyBxmqs+nvHnyx+8c7QfQVuFyQ3ljCt0Pc1Xa4/emOKMyMvBPYfjVNDTZmi1W3hMRyfU+vuapvbmVjHGmM9P8a3WRipbYFY1GqFjuwoHepaKTZiXFo8EXJ5ArGnjlhmLwTsmeqjkZ+ldLdZPLHCgFsY69hWNLBukGOcnJ47VhUk1sdtGKkveI4dUuIkbzrWJgP4kYrkfrV6yv47xSVDAj+8KouAjYXoOGHqKZoBaz1+SylC/Z513RN79xTp1eZ2ZlWw/KuZG8KcKkuYfJnKjoeRUYrc4xwpqdZP9804U1PvSf75prcCD/l6l/D+VOIoP/H3J9Fp1Ahhrxv40AjUNLP8A0zkH/jwr2UivH/jSv+k6S3+zIP1WkwPKM/MK2l6Vi9xW2o+UVIBSrQaVehpDCkNLQaAOr8L3hsdd0+cHGLW4H/kJjXmlwxeYknOBXdWTFJrZh2s7r/0S1cTOn+jpJjq7KfyBrRfChMqYqSGbymJwDkYpYY94Zv4UXJqPBOTTJJXuA4ICgA+tIkEku3GOQcZ9uaQbPLP96pEYmMBjxyRT3ASCAOMlh1AxmpliDXKRRjqQOKIoo5GAZgqjk+9aWg28M94SSd6soRcdevP6frSHY9I8QH+zfhfotgODcytM30GcfzFednk4x7/Su8+JjiK/0zTFOBZ2SKR7kc1wXPX9KuXYokUEetaartgjHH3f51mpgj1J/WtUgAgdxgVDATpUMygYYcVORx6U2QZiNAxFfcgJ/Guk8COR4oQA8NG4P5ZrmYB8rA+tdR4CQnxQhx92Jz+lSwR6BrQ/0VP9/wDpWCRXQa2P9FX/AH6wcUmaETCoyKlNMIpAR4pyjmjFPUUhlmEcitUj5F+lZsA5FazD5V+lNAY+sj/Qx/vCuHcc13OtcWq/7/8AQ1xDjmhiZWPWinkDNFIk75TUgqFakWsxkwp4qJaeDTESiniohUgNAEoNSoagWpUNMCytTLVdDU6mmInTrUoqFalFMCQUopBTqYgI4pBS9aUDmgBpHNdCg8mBE/h7j6Vhqv7xfTOTWxJcDyhntzj1q4iFurtYITLkKqjPNefweJLryhf3M62sFwxaGFUbey54JOcEkc4x6V0mqzC+UWMikbipdfVS3I/IGuKGqXOua/DFZ2MCw28255pz90Dg7Vz6frXPWm+ayPWwVOCp80lud1p2syzSNA4V5VIyRx69u1bEgMsAxhGH3h71zejWcsV/LdSspLtjavQj/Jrem3RRliTzj8xWkJNx1OatSjGfumbfRu1sJNu0HGM+lUAuEB4yR9Ku387Txouc7ONoqlIfLiAz0HHqawqas6KSstSAqVyGTg9Tnmk8pfOglHDRPwcdjWJN4guLW7AurBo7QnHnfeP445FbUNxDcwLNbyLIhGcqaiKtqVJp3RtTyF365A6U0VEjFlBPcVIK7TyGPFNU/PJ/vU4Uxf8AWyf739KOoEZ/4+5P91f60400/wDH0/8AuD+tPxTQhteR/Gpf+QS3vKP/AEGvXa8n+NS/6PpLf9NJB+i0pAePnqK2k+4MelYpHNbMZ+QfQVKAdSrkjPamk81JH/qW+opDEo7UtGKBGkCVitGB5ME6/nGR/WuWlAOjq3cXGP8Ax2u00y0N9e6RarnMpkXj/drgQzAbCTt64960WyBljTpYo7W/SRcmSDan13qePwBqNZFWABYwHwQSQDnPHeqxJV/pUucii/QSI/KPc0/aB6mnUhoAaetdj8PdPN74ls4yPleRc+4z/wDWNceBk17L8OtPFtrLzsP3em2Z3f74B3f+PM9VFXdgOY8cXwv/ABhqk4YFRMYhz2X5f6VzwAz2wKmupTPdSzMcmRyzfiahxx2pyd3comhG+ZFHTNaR5bPSs+zUG4U+nNaAPPWpAX2PamSDKU8e9Ml+5nI60AJCMKx96634ejPiCQ+kDfzFcnF/qzkd67H4dDOuXH/XA/8AoQpMZ2+tjFqn+/WCa6DXB/oif7/9KwCOKllkZqMipcUw0gGY4p6CkxT0HNAy3AORWqw4X6VmW45H1rWYcD6U0Bi65xar/vf0NcO4rudf4tF/3v6GuIahiK5HNFOYc0VIjuFNSKagVqkDVmMnU08VCDTwaAJgacpqIGng0ATKalU1XU1KhpiLaGpkNVkPFToaoCyhqZTWZf6rZaTatc3twkMQ7seSfQDuaZpw8SeIlWXT7KLTLBuVub9SZHX1WIEce5NUotkNpGyDTxQnhK+CgzeJLzeOvlwQqPyKE/rVa80PxHbRl9N1GzvSP+WV3DsLf8DQ4H/fNXyMXOi1TlGTXKW3jNYdWXSNe0+fSL88KJiDG/8Auv0IrqYpUkzsdWxwcHOKlpopMS4aTciJgEnkn0yB/WpJryKSSQAdHwoz2Gcf41S1CC8muLc2qhwMhl757frWZJHcu8pWJ45T1x29f6U+ayLhDndkaG83V9KwY/IqLuz3FYraImm+KrbUbCMGO5WRLlN3CsRkMAf5CtrTbcwReW2MtyxHOTT5C0V5bBYmZg/DhflC9yT24zXNP3nc9amuWPKX1ItYQxHIHP1qGW8eRQDkAnpmku7rJAHr3FU5ZtxUc5602yoxW7RZILITuweuazLhFMUkkkjYQc9T9elXI7hVxvNVrp4wrYXzo24YA881PqRJPmM28m0waZcXMTLLsQ52HJpPDTq+mJdKm1Jc8AcnHtULaTEAWtIlVZGy7so3H2zWvo1mNNskh4CM52Dvg0r3kkZ1G1FtGpCcxKcEcdD1FTCowaeDXWjy27u5KKYP9dJ9R/KnLTR/r5Pw/lR1ENb/AI+j/uD+Zp1MP/H1/wBsx/M0800ISvK/jUudP0s/9NnH/jor1XvXl3xpXOkaafS4Yf8AjtKWwHix7VsR/cX6Cshq14/9Wn0FSgBztapI2yhGOM1HJ6jrUiMAmDxQMf2opNy4zmjetAjrvBxUeK/DQYZBmYfmCK82vYvIvJoumyRl/I4r0LwtcLD4n8MyE4X7UFP4tj+tch4vtDZeMtZtiMBL2YAe284/TFafZBmFLwwPtSK23ntSy/eH0pq8jHvSJJd3T3pcUwcyVL3oGS2Ksb2HaMsHBAPTrXu3hy0OmfDnXtScndLC6qx6nAIz+bV5b4P0ObUb+MpGWZ2CRj1Jr3LxxbR6L8LrmyjxgJHF9SXGf61rTWtwPAOr/wCyfSm8545pW+9gfSkBx7fjUFFuw/1zcfwnmreOarWC5LnvtFXO5NIBAcdeajlPyAZ4JqTFRyqdo9M0APgxsOPWu0+G651a8PpCB/48K4uEER13Xw0Gb2/P/TNf5mkxo7DXB/oqf79YGK6LXP8Aj0T/AH/6VzU9xDbjMjgeg7mkyxTVG81CCzXLtluwFZN74iMrmGxAdiduewNZ89yYrxbZIJNQ1NhkxRnGwepOMKKVhcyND+2b2Z/3Fqdn0q5Dq8sTAXNtIo9R/gcVgvq2r2sm1tQ0SycHmHdvI9iTmt/TvF01vbxnX9LtbvT2O1ryyOdvuR/+qmoE850FjNHcIskTBlz+R9D6VtsOB9KZ/Y1nJpkeqaO6zQsvmRuh4lTup/2hzj/9dSsOB9KEik7owfEA/wBFT6n+RriWFdv4hH+jJ9T/ACriXFKW4yButFKetFIDrlapVNVVapFasRloGnhqrhqeGoAnDU8NVcNTw1MRYVqmVqqBqmRqALqNVHXfEFtoGnm5n+eRvliiU/NI3oKdcXsNjaSXVw4SKNdzE1l+BPDF3428RR+LNXUppVtJmxtyf9Yytwf90EfiR6VrCNyJSsdb4P8AA8zXEHiLxKxuNTdQ0Fqy/u7QHkAD+979v1r0LZ/j/wDXpyjvT8VsYXKshjRtrHBx0qFwrfdcGpZ0+Z+BnioVHHAJPoKLk8xmavo1nrFk1pqVlFd25/hccr7g9QfcV4d4n8I6x8PdT/t7w7PM9grZmjY8oPRx/Evv29utfRgXCjcBnHNUru0hniaKVA6sCGVuQQexoY1Kx83eEvipf6X4y+3axNJcWd0fLmXPEak8Mo7Y9PrXv+pQRX1sNSsXWZWQO2w53r/eGO/rXzx8SPhxd+FbqS9tkEmkSynyXXrCTyEb+h71p/DLxje2MawrMzCAgPGxyGTsce3T6VErNWZpCbhJTiewWzqY1YHK9j60rXAb5c0uLaa1bULBv3MpzJFn/VOev4H/AOv3NZEUzi8mhI6DcK5ZJxdj2aVSNWPMi6zbmOQOBUDK0mMAk5pqSb2bHAzz71YU+T8xPA9aRumQfYnlOJOnsangtooxsZfrzS+fv5VSTntWSNSD6lPDJKqJEQuOpY0OxDlbctLqqz61Jp1tEHNugaUsMDkcAfpV6SXcy/MFwc4IrF1fR7TWIhJDM8N6MBJ4mKsOe+OtaFtZXVukcT3ZnVRhnlGWNOMWzGVWC0Zqg08GogaeDXSeWTrTf+Xh/oKFNIP+Ph/oKFuAh/4+x/uf1qSoj/x9Kf8AYP8AOpaoQV5l8aFzoNgfS5P/AKDXpteb/GZc+HLM+l0P/QDSewHhrCtNWxGn+6Kzm61rRKDBHx/CKhAQsSx6UYkboKseWKeijGKYFdEk71KI2PepQAOKcKALsc7WR0q5U/NDMHB+jA10Hxo8LXFl4l/t6CFmsb5V3uo4SQDGD6ZAB/OuYvf+Qfbe27+dfUlqkV9pEAniWWOWFSySKCCCB1BrWCurAz4qk5c0IORxX1jd/C3wleTGU6RFGzHJEXyj8qSD4W+FIGBXTFOPVj/Sn7NiPliC0uJnxFDI/wDurXWeH/AWq6xOubWQpn7qD+Z6AV9K2vhPQrIgwaXbKR3Kbj+ta8cKRKFRFVR0CjApqmgOQ8HeCYvD0SzzhGu9uAF6Rj0HvWR8ZLjyvCMEOeZbtR+AVj/hXpJFeR/G24HkaRberSyH8No/qavZAjxsgZpAevqf1pR16ZOe1B45A69sViUXrAfI5+lWgRjB9arWS/uW9ScVYHI4pAKfamS9BxT8dMdajlHAxQA+DiPOcc11fgzWbfRvtrzRySPJtCKg9M965aHAXpitfSICUabBIVwp/H/6+KTGdPqniW91KMRxQLBGDnJOWrg/EF9LB5cilikpKO5Oc47CvQLfTTKgYDg1x3jbSjGkqH5RsEsZx95s8j/PrSaYXuZVnN9g0+91JDlgqrEvo54z/Kk8Q3Mnhyxi0O1crdzRibULgH53ZhkJnrgD+f1rP0+c3Phq7iUbpIHSbHqAef0q58QIGm1iHWYfns9QhSSNx0yFAK/UY/WqjsQ9WckGwea39B1aTTLgODuhc7ZYzyrr3yK57JwRWtoVhPq2ow2cCklz8x7Kvcn6UxHuHwyujY6vrXhsMWtPKW+tFJ+5n7wHt/hXQygByB07Vxnw4uYr3x/rN7EcwW9oLWNuxHP9Qa6u4uBG+Pah7mkTH8Rj/Rk+p/lXEsOK7DxBcq9sg+v8q492BFRLcsgbOaKGYZ60VIjo1apFeqavUqvWJZcVqeGqqr1Ir0CLQanhqqh6kDUAWQ1Sq1VVaqmsamuk6TPdnlkXCA92PAprV2E9DkfH+uyXl3FodkWY7wHCclnPQfhn8zX0X4R06XSvCml2E8axyQWyI6jsQO/v6+9eU/B3wRb3u3xlqTG4uJJH+yRsOEIJBkPq2c49OvXp7gowK60uVWOaTux9MnuI7aIyyuFUdSafnAz6VyOqXcuq6hHbQkjc2xPYd29/cUGc58qN6O5S8jE0efLfjB9jj+lWYohGCxwc9xWfY2iW8K2sM29YmwSRzknP9elR6hrEVjZvdTSbLeIhQQOZG5+Vc/hTsSrsv315BYW7TXEixoBnLGuRuvH2mw73aC4MajO9Vzn8K4/WtduNbvRNM7BV4jjB+VR9O/1qosgZSrKMMMc9DWihpqWoneXN/oHjLRLnS2vISLuEjyyfnX0IU85B5/CvniPSdS8FeJoRfov2edjGJ4zlH+nuDg4OP1rsL/T5LGVLm1d0RTuDocNEfUe1XdR1238R+G7nSNXgjF8V3xXKKBvZR8rDp8wIA+hI9KylGw9tjoPD2oGCREB+RsBlByGB7e/tn3FW9ZmfQ72K4CtJaSjKt1I9q4Xw9qrXGm21x/EQAwzjkHB/Mj8DXoN3rmlSaQLLUDI0jqCEjjLMp7NjoPcZz19a55w5lbqb4ev7Geu3US31Kyuot8EqknnAq1JKrR4YgHHSvPLvT3guZDazNE65wVPBqtaeIruC+QX5YoAFDKffr/n0rnUj2Oa2p6SFlVcKV6dKqmOyOReRrISeNw5H0NV7LX7OUYEi/wDfVXoJre7PyAMOmR2os2yZPS5LZ2UVsS0LyGNuVV2zt/rV3NMGAABwKXtXUlZHmzk5O7HNKIoyxGcVANWt1kEbcOeilhn8qLk4tmrz7UNPv31iUrE7b33JIOmP6YouQeoQyiVAwBAPrT8/6Q/+6KpacWFnEGOWC4Jq3n/SW/3RVIQrH/So/wDcP8xUoqFz/pUX+639KlHWq6iHV518ZFz4Wtj6XS/+gtXotee/GIZ8IRH0uk/k1JgeEP1FbNuM28f+6KxH61t23NrH/u1CAeRSqOtGKVe9MBcUoFNLAHFOU5FAia85sLcf7386+n/C583wro8n96yhP/jgr5fu/wDjyg/4F/OvpnwXNv8ABWiHr/oMI/8AHBWtMbN/bSEUu+mlgOpA+takhikoDox4dSfY0GmA1jXhvxpud/iOygz/AKq13Ef7zH/Cvcmr54+LFyLjx1cqD/qYo4zz7Z/rSlsNHCjIJ7GgDgAEe/NLxjGM0ADnH4cViUaNn/x7gjuTVhRx61FbgC1jxxwTUvP5UgEPWmzfw9DUvJzxUUpO5c9qAJIR8grtvBlmt1pd7uHWQKD6HGc1xcZAjHrXoPgQhdFnPrOf/QRQtxM17eUCAgLtdeGX0IrmPFkbXVlny93ltuwOCR3rpb11tZhdceW/yv7Hsf6flXP6xqKyfuoEMkjcBVGc0pDikeZWLjS9ZaZYGFvOTtjxkFScEe4rRuNRfw8GsprVL/Qrk70gl/5Zt3Cn+Eiuh07wiglM+oHdk7lhU8L7E/0FP8S6NBJZErGPI4Dov8PowpJjcbnESS+D3PmLDqsRP/LIMhH5nmo38RLb28tpo1r9iglG2SQtulcehbsPpWTqOnTadOEf5kbmOQdGH+NQxfTNO5CR7H8IwItJvpwMNLNtz7AD/E10N7O5uXweAcVR+GGmTL4dgfYcSlnGB/tEf0rQ1W0ezv5EcHDHcM0pX5blx3MHWp2MSfj/ACrnGc1v6wMxp+Nc89ZXLZGZDmimkc0UCOgDU9XquDTwazLLSvUqvVQE08MaALitUgaqitUgegC2rVw/xB1H5YLFWxj52+p4H9a7FXwK8k8T3hvtcuHByDIVU+w4H8q1pLW5nUdlY+jvgxHMfA0UroyxNK4gz3jGBkf8C3V6OKwPBNrHZ+CtHgiQRolnHwB3Kgn9TXQKcDPT866ZbnMNm/1EmOTtPvXFaW8zavJHAFMuCGYjiMdyR/h1zXYTvlGHXj2NecDWZNB16YtkwS/K4BOR6EA+n9TS2Mam6O7dVjgaC2bDHGWJJJ55b8q8g8X+Iv7R1Y29u2LK1JjhUdD6t+P+Fd/f6wlt4WubqGVC6QHlD91m6fnnNeKM+STWsUaQ7mpFchsA/nVhJ3JCryvvWIJSD9KuQ3BHGevatCzbB+QD7wPVaxdT0pQheEEpnJQcMh9RV+3mOOGzntVzCzAZJDDgEUmrgZPhS/07TtT8vVIRiQ5iuB90N6lfwGfzrt1s11S+u2uIlMEhDxumOw7HucY5rhNU0piW2QlweTGo+99Per/h/U9T0pBZ3dtNc6fLtaL++pPp6MG4I9frmsJxsKUObVE2vTQ21vA8hUMY9xY9uSAfcECsbTNDTXryASSSTCRgC44Cr6gUmr6dqd5qaNqkMkMRJKq67d4/wrZTU28PW/lWix/a5NrAMuQgHPJ9x2rijC8rs7Z4h0qainqa1t4I0i3cGRZpsdFeQgD8sGty0sbaxj8u2iEa/Un9TVfTtbtNYV2hmjM648+FTzGxGSCPxq/mtuVIz53JXuOzThTKUGgQPGsqFW6Goxp8Gfu1ODUi07ALDGsahV4AqX/l4P8AuimrS/8ALf8A4AKYhJD/AKTB9G/pU+OarzH/AEi3/wCBf0q2i5NO+oBivP8A4wj/AIowH0uY/wCtegnCnBIrhvivby3ng1o7aKSaTz4yFjUsep7ChvQR89N2rctP+PSL6Vn3ul32n7De2VxbhvumWMrn860LT/j1jx6VCAlpVHJprsFXJoWQbS1UA4qSetKqkdTmlBFNLsJMcBfWkA+7P+ixD2P86+lPApP/AAg2iZ/584//AEGvme4cPCuOwP8AOvpXwBMJvAuingEWiJwc/d4/pWtMGdHLFK0bEOVAGcL1NeZ61rWqfbGhWF7dcnaWBZn+n94+w59M849QDECmSRRTf62GNx/tKDWxDPL9HfXr2cNZTyOCVOSoaMZPckdPfgj+70z6ki7VA4zjnHSjgDtSF/TmkCVgYgda+XfGl0bvxhq0wzzdOvXsDj+lfTFzPHbxNPPIqIgyS3QV8o305ub2adj80sjOT9STSnsUiDvj+tJnjj170gPzU7PvmsijUgGbdP8AdqTafTmoxxGo9hUikn8eaQDs8fSo5iNyj271J36c1FI3zcntQBZRf3Y+ldp4Ua7bSWhtYHkZpWJIHA4HeuLU8DPpXq/gNNvhiM/3pXP64/pQMrXmk3SWu+8nXDnaY05/M1Rgs4LVT5UeCepJyT+NdVrg/wBCX/fFc6aTGiM1BdoJLSVWGQUPH4VYIprDIxUjODWz03VbNrS5vII1c5jO8blPTIpmmeDvDsOoRxahrE8y5IZIItnPoWOQO9Z0to1prk8IAwsjAfTqP0Na6hjGr+nFRKdtEHKnue8+FL+CfSVsdCsIrWC2g2xyTnccjp8o69+c1yHiPT54bhL+5vbi6nlcq5fCovoFUDAH5mr3wxu8XXlFvvLirvjyylNjKIFY+W+/avsc/wAqlSk9xKy2PONX/wBWv41z710GrcxIfY1guKZRXI5opxHNFAjVDU8NVYNTw1ZXNLFlWqQNVVTUqtQMtK1SBqqqakBNAWG6neCy02e4zyqHb9e1eSbTNfxqec4ruPGN4VtYrUH7x3t9OgqX4VeEbPxP4nllvpAYLKJZfIDYaVs4A+g7/h6110Y+7c5qj1PpbTYxbaVawnA2RIuOnQCr6Hg//qrKa5K4AyB7dajvr2QaZP8AZ3KzbDsdexx+FavU57k19dBC4znGT2NeceKFDpLIoPGTjnp365FV5r++RiftMj9yJDu/n27Cs+61htpW4XAA5YZA9+hqXZqxjKVyUXCXfgeQb1EgcxdstjDD9M1xRerT6i+m2t3ZIPMsbphIpBICMPyrNhug7Kr87h8rHqfrWkZI1p6IsLIM881Mj4781VYFHwacjZxmrNTRguSmM8j3rotBtp9Wu/JhIRUXfLIw4jX1/wDrVyYbb7ete0+DtFXTdOihdf3pCz3JPeQjKof90c/Ug0pz5VcqEOZ2NDTdBtrOMPsO7H3m+8fr6fQVZl063++I0D794YDkN659a1DgjPeq0qkH61xyberOuMUtDDg0y0s/MEcOS7l2aRjIST3yxJqvqXh/TtWjZZrdVfGBIgAce4P+NbLr781D1zWZTSas0eLar8INa0y6e/8ADWsSPKDnZK2yQ/8AAxwfxxVLTPHPiDw3fLp/iu0mKZwZHTa6j1BHDD/Oa93AYgVS1LSLTVLZ4L22iuYW6xyoGFWpPqZukuhkW9xDdW8dxBIskUihkdTkEGpQao6Z4XHh8yQ2NxK1gfmS2kO7yT6KeuPY1d5Bwevoad7kOLW5IDmpFqJakU0ySZTSn/X/APAP601TTif3w/3P60xCSjM0B9Cf5VM+8oQuRuGMjt71DJ/rIf8AeP8AKrG/YP1olbqCK0f2yI4UoR7isHxj4j1Tw3oUmoQxwSMjqu11OOTjsa6O2ulvLSG5RSqyoHAPUA1yHxVXPgS6PpJGf/HqSStdA2zyPxV491bxXaxW16lvHDG+8CJCMnGOpJ9azLViLOPFZLVsWePsaGkhMa2T97JpjeY3AAC1LI1RBiTTbAkWSTGCBn2NSDzHPKj86hFSxtg0riFmyIgD6V638MPGjw6H/Zt5DvhtW2xOnDBTlsHPB5z0OfbgmvJLg5H4V3nww0q81Bb0W8LBfMTMxBCgYPGe/wBM/h66w3CWx7Nb+KdLndFWd0ZmCgSRsOScYPHB9q3eSvvWHo/h2200JJJtluFXAYjhB6AdvwwOBwMCtzcPWtlchX6lHUtQi0yJZJldyxwoUVkya9eSRb4bQRqe8h/z6iuhmiSdNkihh71k3emyLEqwHKL0XoR9KUuboc+JddRvRscT4juruXS7ue7myI4mO0dAccfmeO3PHpXhzNk5P1r2Tx60lp4auhKmGJCZ2+pHT8OP0JPFeNEgHpkDt61Db6muHc3G89xORjPHHFKB8wyOSaTILcn64p8KkzxfUVJua39KUe3NN5JGDTxnj3pDFxz61E4yxwanGKr8mbGc/N/WgC1nb3r13wSuPCtofUuf/HjXkXbpXsHg/C+F7Ed9rH/x40dRlrW/+PJR/tiudPeuj1r/AI8x/vCudNKW4xhplPNNNSM4DxcostbWfBxKofj1HB/pTRfJt4ViHG4V0PifSodRghaQsvlsRlcd/wD9VQaZ4asXgjMss7hflwWA/kKlwbegXsaXgrXZLTUIWQKMMMk813vjjTNV1bVLZ9NMstuVV3w+I1Hv2/rR4N0HQ7Z0aPT4GcfxSjzCP++s16RLGrQMgAAxwKUaTT1ZLkuh86awpVQpHIyDWA1dd4yt/surXEXbexH481yTUNWdiiE9aKUjmikBYDU8NUAanhqxNScN71IrVApqQGgCwrGnhqhU1X1G6+y6fNLnnbhfqeKa1dgeiuchr92bzUZdp4J2L9B/nNUNN1W90e+jvdPupba4jPyuhxj/AOt7USt87sCBsXAJ9TVQuN7FhtA4P1r0V7qscN7vU9X0/wCOF4sMaatp6zt3mt28ssPUqRjP0I+lb0Pxc8P3Y5lktmP/AD3jK4/Fdw/OvBW4VQR27UhbAP8AKkHKj3x/E2gaiQyalZbs54kAb+lV3m0Rt8k2oKsK9FQZJ7YHbGP514OwB4C/lQInJOOMDPNSyXTTPRzqnh+2uraK8uWaOSRBIsS52KSAxJ9hzXX634cn09DdWcEculOd0FzbYZSp6ZI/rXgzKy9RXQeGfGuueFbhW068b7OTmS1lO6KQdwV/qMGiMrFqKSOlvY545DLB+9yctETgH/dPY+3Sk0+T+0ZVjtVZ5i2zytvzg+hFddYXvhn4gJ/xLdula2y/NYTHEU7f9Mz0z7fp3rnr3R7/AEPV49Qijkt760cP8yncMHoR/Ev9Ola3vsFiaziZdUiiuIyNj/OhHXHUV73o8gudNjulyPtP77B6gNyB+WBXjviOP7TDZeL9NTfa3AC3cUZ3eW/QkfyP4GvUvCl4t34Z06WIgqIVTI9V4P8AKuWrKTnboelRhD6vzL4r/hbT9ToQWA61DcuyqG6UNPtG5mHFYmq6ryAD0PY9qgUYtsutLls0cHkVgjVBvxnNXI9SU4H9akuUWaqHtTwBjGKppeJgEd6sLOp6U7mbTHGJW7D6VSurBJBnGGHerZO7BU4oaXC4YZoFqc9JHJbN+8GV9QKkjYMMggitl0SReeQfxrJudNwxe3cxt146flQp23IdK+w9acf9av8Au1ni6nt+LiAkA8uvTFTJqNrI4ImUfLj5jitFKL6mbhJdC1J96H/e/pUpXdgg4Iqm95b/ALs+cnDZPzDjio31m2jzsLSEcZUcfnTk4rcUYyeyNNECIqgAKBgADAFcj8UVz4CvvYx/+hit2HWElbBicD161i/ErD+ANQIORhD/AOPilGUWvdCcJR+JHzk1bemW813DFBbxNJKxwqqMk1Honh2+8QXflWqYjX/WTN91B7+/tXXz6pp/hSz/ALN0MG4vn+V7nGWY+i/5x9aIogqjwJqLDEl5YRSd43mO4fXApR8PtX/gnsX+kp/+JqK08L3uohrjULyRJ5DuKoT8ufU55NW/+EHuM5h1aYfX/JquVE3ID4A11eiW7fSX/EVE3gjX06Wat9JV/wAasnwn4gh5g1ge3J/wpP7K8awf6vUnf6TEf1o5UFypP4S1/YB/ZshOP4WU/wBa998J/YtJ8K6ZZB44pI7ZPMQtghyMtn33E14b5vj236SO+P8Aa3f41G/ivxrZ585Dheu6JcD81q4tRHufSP2+1xuNzFj/AHxSLqtgzbRdxbvTdXhWh+JvEur3UVtDBBNNJgbfLP8AQivdfDfhz7FClzf7JLwqMhR8qeuKr2iEywlxE4zHIjj/AGWzTycjIqj4k0W0WBry1QxXa9BDkb88dF5qPRkv0sf9OGHz8u4/MV/2sd/zpxndmSqS5+Rr5nA/Gi9WPRNPswvzzzlycdlH+LCvEcNk/lXpnxnvRL4ksrQH/j3tske7E/0ArzLPIJpT3NxxHJHTFSWnNwuR93P8qizwemasWI/fOR0C/wBagDQXingk46UxTg1IOtIY4AZ/wqug/ej3NTluCcdKghGZAaALNeveGCV0GyX/AKZCvIf4h6V674dyumWyHtEv8qT3Gi/rPNiP94VzrV0Wsf8AHiP94VzrUMYw0004001IFHVF3abOQpYqu4AdeOaxtM1aMKy7ZMH2710h5GCPzrhryNLHU5UBwgbApp2Bq56f4b1zZKu2FuvViB/LNenw332mwLjOdv8AD2/GvA9A1KMOHMn7pWClgMgE9s/hXqLeMdN0PSkN06xrIm5ZJGwpHPPGSenQCrWpDPPPGQxqcn1J9a5Jq39Z1SPWkXUYXDRylsFRgDHasBqyn8TNFsRHrRQetFSAA08GoQakBrA2JlNSK1Qg1IpoAnBrB8TXHyw24PXLMP8AP41tg1x2t3DTalNtIYJ8mPpW1GN5mVV+7YzGIBkIA5G0jHtTGKuxzzhcfXml3HPIwKiMwVyB1PNdhyW1GSp5RUYwfenM+1AicuepxUUspcj65HtSou3lucVA+mogy3A6nqTUzhEJVeQByaR2+Rjjljn6VA7fLhefXijYNxGJdhjnAxUkcaj5mGe+BToowQWboOtScSEn+FR2oSBsYZCirIuVYHIIPIrutJ+MWuWVgtjqdpZ6xEgwrXiEyAf73f6kE15/M5YDOBxwKhpOTKWx6r4K8f6bFrN1p97Zm103VHAZBJmOFzxuAxxnjNbT+K7/AOG3iKTTbu28zSJmLxvGeceoz39R+NeJxjLjJxXqXh7V7PxroA8M644W9hX/AEO5P3jgcD3I/UUWui4zaeh6EvxG0jVLfzLS7B9VOQR9QayL/wATrK+2JtxPcGvFNY0i/wDDeqvaXYaOVOUdTw69mB9KfbeIr63xuZZQOzjn86ycOx0wxKW6PbLO9TZ5juOPetKPUlKKUwcnFeS6X41tBMiXkUqRk4bB3DFdlYalZ3V1I1ldRzxqQQFYEj8PesnFo3jUjPZne2N1vQFm5NbUEoCckVxlm7JMQjb42G8MORitq0vCEYt93jHtSCSN6O5LYBzmnkqwPTNZP24YA4BPIpxuGAzk4NBBbd5I2JX8sVXN3nh1b06VA16M85/E1C15GSDuxSZSLZmiIIY4B7GqktrbMS238RTHmjdDg9OTVT7d5P8ArDgduazaNEPOkoXLQnaO+KeNPOVBA2gc9ifxpYdQiLHDjFTQ38TTr84KH/69LkuPmaBLRl2qJMd8VU8S2sFx4aurK+mKW7gNJKONiggnPp0/Wtee+sbWMzSyjAHIqpLcQXNtcF0WWHYQyMMhl7itaa5GZ1LzjZnjd/4kW6hXRfDdsYrUDAwMFx3LHsP59/StHQfDa2hNxL+9uW+/KR09lrcg8M6dpkjPYc2sp3Ak5bP90n2q/tAAAHA6Cuta6nmzvF2Y2NUCbUUqB+GaeRnpxUGLhm5KBc++cVMoWMYUGrsiAww7j8aUZz2pN2ckn9KyNT1aO3hbD4XpkdW9hSBak+o6nHaxthwAPvP6fSshNB1TW0FxKBa2X3l804LD+8RUvhrT313VPtd4v+i25BWM9C3bPr611nii6W1tmgDEGOPzpABwfYn+nfipb0uaxjrYf4Kv7HRWaLT7aCVxjz7mcsjY9AMZxwa7efx7b29mzrGs0nRQpKgn6ntXhVh4i1SS4ja2uBEyAplUGdrEEgH8Bz/9etTVNYuLgktIGIUKWasnU0NFTuzotX8b6xqjOkFwLfJ4aFeR9M5/OsiLUPEY2BdVlLJuyzqG3g9M+hHtVKxWV4TJsJx3CkA0ybWFtjtBy3oKn2k+5pyROZ1W11ae9Z9SvXupyAPNkJJwOnJqiLWO2IW7Eg/2gMDPp3r02LQ4bz7PNdRSvKyq7jd8mDzjAGRx71va94D0+Sygextl2TLtVg7EN/skMT/Qg/lVxcpGb5UzyGxXTd+XsvtH+yJijH6dQf0r07wz4W0DV7IXVhbIf4ZEcZZD6EVxGv8AgifwvpttrgZYoJZQAmfmB9QPbvXrfwztra7soNYs8JG0RiuY1GMSBsnPqMEEdwOKcZu9mKUVa6NPR/BOml2Wa3CAD5digZ/Spte8KeHrWw/eWEcrudqB8598EdK7RUVegArlvF0v722i9FZv5VrHVmR4t4p8LLpsEl7YlzaggSRuctFnoc91PTPY8HsTyUB+c4HSvap0hntpYblS0EiMkoHXYeuPccEe4FeP3mny6Zqd1ZTY8yBypI6MOxHsRg/Q0SVik7oZj5h3z0zXsejDZawj0RR+leQRKGmjXuWFewaYD5QHpWb3LRY1k/6EP94VzrV0Wr/8eA/3hXOtTYEZpppxppqRiV5p4xmvRrklvb79vDnb2J//AFV6VXK+I7eJr1JNwDEfNjr7UAcZpun6jOxRr+4jWRgWRHI3Eevvya9D0rwFBJbiSd5Gkb++eT+Zrn4ZBCtw0c62sFooa6u9u4x5+7Gg6Fz+lY83ifTnlPl6W9wuf9beXcjyN78EAfgKpRutTNs9I1DwpPZ2G2xDRxKS7W8idSRyVYdenT+dcrIpUkHqKveGvFs8KvJpkkzrGu6fSrqUypIg6mNjyrCpddhtvtEN7YMWsb2ITwZ6qD1U+4ORUyjbVFRdzFNFBoqCiIGpAagBqQGsDYmU1IDUCmpQaAFnm8i2kl/uKWrgnZpZHkY/MTljmux1eUx6XNg4LAL+dcPczKMouRzkkd66qCSTZz1t7BLctyoJwPXvVUnOSetN6mnohkI4OPWtLtmQsaFskVOW2rtJOPamk4AA4qNmJ4FVsG4rybz7elKiE4zwOc0RxhucYx3qTIIwpoS6gPyoXbnjBA9qaw2QhcDJOc03Lde1I8mByPmx3oZNiCRtzmmgZNJ3p6jpisyySJBv5HBHWl814ZRJExSRSCGU4IPqKVTmmTjEpwcjtVvYnqemaVq1h4/0caJrbLFqcQJtrrHOfX/EfjXnmr6TeaHqU1hex7Joz+DDswPcGqkM0tvOk0LskiHcrKcEGvTont/iR4b+zybI9ds1/dP03/7J9j+hqSzy7NTQXU1rOs1vK8cinKspwRTJoZIJnhmRkkRirKwwQR1BqOkI6vSvH2uafcK6yRzgHJV06+vTFdhpXxRvLhpIv7PtwONgyTg9/wAK8mjJVsiuw8AWq3Gp3Vy6hvs8RkVf9roD+BNLkRTqzXU9Ytdbku7vEsEUYxyEz1x0wenWt2C5tFUhWZc/7XH5V53Dd8hY8Fj1JPA/xOMj8KtbbtwCblwcfwgAf54/Wp0XQXtJvqegYglXAY/nUB0yF85eQZ7gj/CuVsnvrcL5Uxk2nlSc11NletIyrIuCR1/z9aLRfQcask9wbQ4n+7cTpkdmrI1Lw3qKxq0Eq3Kjop+Vv14/WurU1K3RPxpOnFmyqyXU8suTqNmT5lpdJjPBjY1Rh8RyRoE8uTdnguCK9R8QLO/h69W2DGcxHYFGSTg14g+qvNIDdRqxXg4+U1lKjy7HRDFdJI2Jbu8v5Faa4ZkDZEcZIH41r3HiSGGyazLNGJIjHwclc9TxWBBqWnNH5bwSID1IYn9cig6do9xzFO8Z9N3+Ipxp63ZNTEXVoovaFrnlK1tdSblB4kJyPrXQR31vMN0dwjD1zXM29tfWMRSw1FPLJzsaJT+vNZQ0vVmupJIsSzOfmKPgn88VvB8uhzVW6ju9z0RXDdCCPY0MyKCzEADqa4NovEFkN0trdKB38ssPz5pi6/ekGOQBiOisD/jWnMjHkOh1bWUijKgnafuqDy3/ANaqug+HL7xNe+dLlLdTy5HCj0HvVzwv4OutbuBe6huS3znJHLew9q9SijttOtFhgRY40GAoqdytipLotnpFrZrZDbHsBZfU9yT65FeY+ONWuo7vUgYnEblIw/XIG0/zWuv1XxVbxlrcyZMbcHsM9q4PxFe3B1Ezw5kgnAcDOdpVecfhzSqNcuhpTTuYuhagElYPHh2UkEYAHH/6q6PwxDHqutrDA4nIYeYvGRzz97AFZMWorcWls6hXmssq44y8RGPx7frRpuuaPZ3TN5MiXI3LuQEZ9CcHntWMopao0Una1j126isdO0G8tTCqXUrBQTKrtj8CcV5xcaTc28vnhYzH1Yg5YfmKv2OsrdWkV1NPCymcxtGyYkHykhuP4e35VcuL21gheSSSMxbTwXGT9PesqtXVJG9Olo7nfg2kkFpOJIUWaHg7lPIweg5HersVzZ3fh3U41cTJaL53yE8cE4H5V85CaeGXd8yo+DjPbrW9ovim/wBN0rV7G3C7b+JY9zDlSD/UE1vTkrnLKDR1vi3WNK8RfDWLdfwWsovmZIpCWckpuIIUE/xdTwKT4KeIJLPTtZtmh85B5boRKkYJIIP32H8u1ePa/cQw3j28D5ZMI23hcgAHj6g10vgmwkktWMqOrXYC25zjo4Bb3wA1JvVNlWTVj6ytphNbxPkZZA2M+1cZ4omEmtGPn5I1X+v9a3vDrPPaG4YERn5Ix6gd65vxQjQ66zsgVZFDK2c7ux+ldNPc52Zh+8M1xXjTTA0UWoIPmi2wS4/u8+WT9Blf+Aj1rsXcVVu44bq2kgn4hlQxyH+6p/i/4CQG/wCA1c1dBFnmOmxeZqtonYyDP5169pykduK8v0mzlt/FSWs67ZIJGDr6EZr1iyx5a8Vz/aNVsR6wP9B/4EK5tq6PWD/oP/AhXOPTYEdU7jUbO2nWGa4RJWGQpPOKztf8QLpi+RAA92wyAeiD1P8AhXASvcXlyz+YzSscmXvmobsB3l74hijDLAPm6ZP+FcjqWrLbo9xI26T+AHu1XbWFNQQwO2y+jGSCMCVf7w/rXB6rJcNfypOhRkYrsP8ADVIls6NfMv8A4Z3DQkvLBqfnXYHXayAKx9s5FcsjYHJ59KuaJrV7od4bi0ZSHXZLFIu5JV7qw7iultn8NavIJP8AhF9RjmPVLS7AiJ/4Evyj8aq5KKvgdZX8QxTDKwW6tLM56KgBzmuoSQjw5pUDAghZJQp/hV3LKPy5/GpTbJBYC2SyhsbFiGa1hcu0xHTzZDgkewGPeq08rzSNI5yxqZSVrFxj1K7daKD1orMorA1IKhBqQGsDdEqmpAahBqO7u1s7V5m/hHA9TQld2E3ZXZl+JL9ViFsh+f7xx2rk2Yu2TUtzO08zSMcluST602KIseK7IxsuVHJKV3dkiQAwg/xMcfQU/mJcKR/9anO21G4554FRYZ2DHnoBWu2xmmM6np1pRFn2HrU6xgBmYZpHUYXoAfSi3cdxp4XGMDsPWo854BJPpnvTipOcHOKeoIOSOfUCjcYn3RVeRs1YfHrj2qu459qUgQwDJqQDpkU1RxUi5JGPxqUMerAAADGKibGcVKWwtQv1psSQyr2j6rPo2pw3tufmjblf7y9wao0d6gZ6D8QNOg1GxtPFWngGO5AS5wP48fKx9zgg+49689r0fwFIuteH9V8NzkHeheLPbPf8GCn8TXnjxNHM0bghkbaw9CKAYqr8mTxzXoPwlgivPEL2Mh/4+kZWH+yozj8TgfTNcAw2FgTnjFesfA3TbO51O91B3f7ZaAKidtrggn9DVJakS2Oz1bwKI2aW2XZ3+XofT6cfqK5xrO6s5DGyNx3AyPw/n+dexT3EagK6NM5wRGoyeoPPp1rLl8O3WpH94YrKLuqqHk+mTwp/OiUb7EKRwFqlwWH7sr2Pt2/n/OtNZniXeykcZz+f+Irpbzwxp9osezzZWJ5aRs9+tPPheIqJIcZ/u5xx/L2qOVlXGQOJIkYdCM1YP3V/GqsFq9lugfPB+UHt7VaP3F+tM3TuhH/1f/AhWbqHhrR9VYtd2ETyHrIBtb8xWk/+q/EU9abVwOGvfhbp8uWsruaA9lb5hXN6n8PdW0q3luvPt5LeJSzuW24A7mvYRWV4sGfB+rj/AKdJP/QTU8iHc8VhiusboQJl/vQOJB/46TWvoOoCDU0EwwTxhxg5rzLeyMGVirA8EGtrTdZ1ARsGunkCngS/OB+ealCuj3aK6jYDn8qnihtLi5jMyqw3DJwM4+tePQeKruDG6NTj+4xU/wBR+ladr49RGAkaWM/7Shh+Y5/SteddSeXzPcboQ25dYwqRITgdgK5DWLyS6VooXKJ3YcE/4VzqeP4r91Se5h8rAwUfv7g4NZ3iPxrp+k22LeRLm6cfLGjZA92Pap5r7FKNtWQanp9tBlpZGJJ4UHkmsaVvMhMTD932Hp9KpaZf3WpWz3d3IXkkkJ9gOOB7VbIrFpGyb3L/AIWXw3YaoZ9asJblT0MWOD7qf6Gue8UWNkmsXFxpTSNZl90ZdcOB6Gr5WjywwIYZFLpYPMxLd7mUBFdyjHkbulb+kWG6RDP8yqemeKiGmafKo8z7RbuP44cN+hx/OuaudVeGZ/sl3MFVtoL8M3vxwPzrGdGU9jWNWMNz0W40qN2MpKxxY4B5P0Fc/qV5aaPHvEimZj8qDBPsSPSuWm8SalJGIzdzEAY5asl5GkYs7FmPUmtaVFx1kY1KyekTXlmsppUWNWkmdstJyMk+ua37TxDd6fGixkOUXam4nCL1wo7VyWnjNyG/ujNartuNbcqM1JncP8WPF1ygt01NbWJQAqW0KIAPTOM/rXXeD/FN34gsptL1O5e4vIsz2sspyzAD50z345H0rxkdAV+8Dk/StzRNSlsb2C7t32yxOHQ+4qJSlGSaKilJWPZDKCPWmFwPcelQtcw3CQ3kAxb3SeYg/un+JfwII/L1pkkgxxiu5NNXRg1bQzb+xI1KPVYchlTyZiD/ABD7jH6qMfVDWxourzyXsdtLtKvkA45FQ2pja6K3DsbedRE68ALzkN9QcfhmsO8u5tH1FLg2kkawSA+QzAyN9ccCkqaafkJzakjutX/48T/vCubc8E15kfiV4hfW7lrkB4WYg2f8KY7A+v8AOqzeNdT1iF7ZikYYnIjGCR6ZrmkbXLOrXVxrGpuwQDb8mE5woPr3qSOGC3jwmcgDcGxnPqPb/JqTTGWwtmdzlmOWB/p7Va+yi5/e8CPqMdqzVSKT5le5Si3sZLRzSsHV5IwDlXQ4IPrWlvstZAtryyha9QAJPtH7zjnI7dPpVctJdzC0sU3u3UjoPc102m6LFp0O7PmXDffkx+g9qiHMVKxm2fhqziwZUVj/AHUUKP05rZt7O3gX91Ci4745/OpQmOlKvANPqJGdqp+VfoaxGNbWq/cX6GsRqoBh60Uh60UCKgNSCubi1e6MQJKkn/Zp39rXmeGX/vkVi4s6FG+p0oNcv4g1Ay3It42+SPrj1pX1a8VCxlx+ArEdjJIWYkknk1rSj1ZjXdtBFXcwHrVzcIwEXPuRTIVVVO7rimqC5+U8e9dSVjleoqJuzkcA/ifap0TDbj24FNGY0GVHqKjM3zZOc4xinawrD3Y7cdyMCmKSXAJxj9KYhx261KoG0gfQ/jSBioMfoADUoU4IJ79fp1po4Yj2A+tKwJK4x3JOKYhkoUtjp7VWZDvK9xU8jFpQFGADzUXUkep5PrSZSGgcDI/GnqF759zUijhOBk07GePXkZ+tCC5CRyMHNRMD3qdgCTjn3qMjgkdKGh3IsUoAAo70uM1Izp/h7ctb+MrNFJxOGib8VJH6gVW8YW8dr4u1RFGAZvMAH+0A39avfDeze78dWG1Swh3ykAZ4CnH64rr9Z8O6FpOq3Ot+LrsSTzPui02FsnAAA3kd+Og/Ol1HujzLTtG1LWZ/J06ymuXHXy0JA+p6D8a+h/AHhfT/AARpO6WQvqdyqm5k3DC45CqCe2Tz3rg/DnjybWvFul6Jp9nDp2kySlTFGoBYAE446ZwK9Z1QBYHsLONVuJ0KKqcYB4LEjoBTXciXY37BopYfNiIEZ9Dlm/H/APXV3GQA3C+g71h6fDa+HNEiikl+SFfmc9WPUkD171LpN/e39+0jWu20aPMbHtz3+v6VVzO3Y0FtJHunnblcYjU849/rU5g2jhV+ntUlzPDY2kt3eTpDBEu6SSRsKoHcmuH/AOFipqLSf2Fp7zwIcfa7kmNGP+yo+Y/jtqZTjFXkzSFOU3aKOovLRJ0B3FXHQnkVjyDZ8jEBgcEVHpWpa3qIna9+zJDjCCKJlb35LGh0QSFWU5HOQOtc866+ydlLCy15nYe3+qP1H86ctVAr7DhiD1wTU8cgOAeG9KuFWM3YmdGUFcsCs3xON3hPVR/06yf+gmtEGqGuNHcaHfWiyJ5s0Dogz1JBArUyPllqu2Bwj/UV1cPwu1uU/vJrWMdzuLfyFaVr8L7iIkSajGM/3Yyf61mkyTimaq0mM16OfhduH/IW5/64/wD16qS/Cy8/5Y6jAT28xGX+WaLMZwFZ0xzIT712958P/EdoGK2P2hR/FbuH/Tr+lcmdNuo9Ujs7q3lhlLgFJEKkDvwaEB1ejWzRaVArDBK7iPrzV8xt6VJGoVAAMYHanjmo3NtirsOakWOrQUNTxGD7U+ULmZfOLexmlzgqhI/KvOySTXceK5PI0vYDzIwX+tcXbxmSZV7d6qKsZTd2K1tKqBtuQRnioa3R8uPSo3t4n+8vOOtXYmxRsjtLH1q5vy1QmFYpNiGp1jWpKRNG5UHHcd+asQSGOUdAG54qsg2j1qQ+Y52xRM+08nIAH+NKUboadmen+DbttQtJNIyDLnzrUE4+bHzr+IAP/AfetVp8AgkZHBrzbQ9RltLqC4hfbJE4dT6EV6BePGWjubcYtrlBLGP7ueq/8BOR+FXhp7wYVV9osiYEEHoeKqeI0a/tbe53ZaQiGU+jqOv4rg/XNQCfrV7S7nfM9odp+0Dam8AjzBnbnPY5Kn2Y10SbSuZWT0OX1HwlaalYYs1WG/jGUkzgS/7L+/ofwPHTzdWk03Ut0kR3xsVkjbjB7ivWTqEUU7YUxj+63VT3Fc94m0VNbkFzp6ZvlGWC8eYB6+4rlT6M1lHqh+n6rpeo2MZlKrdJzlT1How9fcVpWOlT3iSzNO8FtIMRxgAn6mvLVLW9xtcvHg4cAYPHtXtWkzwXGk2sls7PCYxtZjz+PvWbpxvcqM3aw6x0+306Hy4VGT95z1Y+9Ws0h60DrVgLtGaikAVjipc/MKil++ahjRk6qflX6GsVq2dVPyr9DWI1AMaaKQnmigRxEK5iXipNuO1MibEC1Ir+wrN3udkLWRBdEiMAdzVaFMvluFHWp7s5lUAdBShCsRAH3j/n+VdNJaI4K8rzZGx3E46AU5f3SFj1xxTTtiHykE1E0jOec1o3YyQ95mYDn60gwxpoUEVKFww7AelGrGAXrz0707DDsCKQN8jZ6ZpTJlhkEAdKYDi/JPIJFPdlOzbkgDBzUW7IyegpGxx1ANMVhWIL45x3Jpi8nA98mlKkDI5+tJkrxjgelSFiSNcNgDoaCzYz0DcE00SDPT8Kaz5ULkcUCs7ik5PyjnFJ94HGMDigEZAPJPJp0UMsoKQxO7Hsi5JpDIjgnJ9KWOKSaRUiUs7kBVHUk8ACt2x8D+KdR2/ZfD+pSD+99nYD8yMV3vgj4ReLrbxDa6hqGlpBBBukUSzJnftO3gEng4P4UrjsO0+3tfh1ok7rtk114C1zP1ECnpGv44yfWvKbm5vtZ1AySvLc3UzYA5YsT2Ar6L1/4P6hrlpFarqltaozeZcylS7yv+nHoM9hV3wv8F9L8No8h1J571hj7SIgGQei5Jx9etQr9SnbZHnHgvwYmiXUd5fKk2rgB4oM5W1H95yOre3+R6daa5ounO8cl2HuHPzyyDDSEdseg7AVs6P8PNB0ae4uFlvbme4IMkk82ScfQDFasvh7QJipn0q2nZPumZd+Pzqk2iZJNHm2u+N7Q30DQIs0UBDAHIG4H/8AV+td74Q1A6locVyY2QEnGfrnP61qw2enWv8Ax76faxf7kKj+lTm4IGBgCnd3J5Ujyr4tXF5rOtaP4WtpdltL+/uMH73Jxn1A2k49xW1ouj21rDDbou23iUDB/wAaq+P5bDSta0zXpv8AWIkluRn7wOCOx5HP510Vrc2jadGFIUOgJ38dR0+tc1WDlK72O7DSUYNLcs29zBDeeSgUBgCoHpVbV7X7ORKn3T61wPizW7/wvcW940LyQJLlJVOQVPVD/Q129zqi6h4cgvEUkTIHQY55HFQ0pKx1yjyNNMx3vMXUWBndhCB/OtOJGumZIVyw/izgL9TVDTNElvLtp5yYwmFKjjnrx+fWuoiihs4REgVEHYmqp0He7OariF8MTGuoBCAkss7s3eOIlc1W/suCXB8y5z6mHFb7XtuvWVM/WozqFv8A89lFdVmcdzEOhooysk5P/XL/AOvTXsYYcCSSVT6tEa3hqFsf+W6fnTxcQSDh0P407MDnxZQnlLpMe4NPTTyx+Vo2Hrurcyq8ptxSPJG6FSVOf4T3pAYyxtBG2xyr5GFA6+1N1Pw5aatpdxc6iitMI2ZJCo3IQM5B6itKC0Et2rPG3lj5cnsPTNalzCjQSQLhUKFR7AikxXPn3ULaOzvpbeKYyqhA3FduTjnio4VDyqD0zWh4hiig1ueKJ9+0Krtkn5woDcn/AGs1W0+Iy3cajuaxW50Ho2n+DtMu7QFkZWKg5Bqrd/D4rk2tx+DV1+lxmK1UegAq61dnJEwuz5r+JOk3mlXFnbTryys429McCuSsoSilmHzGvTfjBOX8WxRZ4itF/DJY159kg5PBrKSSYwwTnAz7igDik7A56nilJ+Xr1pAUZGP2pvrUwfNVm4uX9jT8nNSMnaYJzXbLp9lN4TsZLZgLjyg8h/vMeT/OvPpSWHFXrDV7yyiESkNGDwrVSa6iL6Zt7rAPDcivQPD8r32jT2bcvFm4g/AfOv5DP/AfeuEjmhuwkpXbIDyK7HRrw2skMsJAaNgy/UVnZxlzI0TuuUsF6bFODOoYMVVhu2HBx3x71a1a2S3uxJAMWs6iWL2B/h/Agj8KoBgrfKPvda7bpowDX0Nzq0UkYO+8iWcgdnJKsfxZSfxq9aQXNrFHb6VsluWbbNIRkg9l2+hrY1nw68TWciErc29mscmGwRklyP8Ax6qM4vI7SCx01DbeYp+1XbY3gH+FOe46n/J4avMnZHTTcXqzz+HSbjxHr7w30bIICVmkA5XHG3Pf0r0S2tobK2S3t4xHEgwqjtSW1rBYwCGBQqD8yfU+pp7PTStuS9Xcdnmgdaj8wUoYE8UwHZ+YUyU/Madn5hUcp+c1DGZWqn5V+hrEY1s6r91foaxWNADCeaKQ4zRSEcVEQYlGOlTAHjityW1hnUhkAP8AeHBrDuEa2kZDk46EVK952R0qajHUqyj/AEhi3Cg0hnPHZR0FMfJJOSaQDpxXWlZWPPl7zuIFLknB55p6qPMOOeKQucYGaAeODgegosIeiho8nqKFQldy01Sx+VQPxq3FYXkse2G1nfPcIcVaTeyJclHdlYhsAEcfSlXaGy2c1rQeHdUdyz24UH++wFWovCF5Inz3EKt6HJH6Ctlhqz1UWZPE0k7cyOeIGTz9AKYeg4+tdXF4Jk6y6hCn+4hNXrfwTYbh5t9I/sAF/mKxnTqxV+SX3M2jOnJ25196OGP3gTwKC3PI6CvR08I6Kn34y5H9+Y/0q7DomlQkeXZWpPqwBP61xyr1UrxozfyZ1KjTvZ1Y/eeVKrOflUk+wzWnpfhvWdavEtdP026nmc4ULGcfUk8Ae9emiBIDtSBE/wB1QK9s8CWVra+F7WeGJRNOpaWTHJOTxn2qKOIq1ZWcOVeZdahTpxup3fkeV+EfgTaR30cfim8aS5MXn/ZLY4XbnGGfqT9MfWvY9D8OaH4ctpLXSNOgtlHLFRlmPux5NT3i20F9FqM0ipJFG0QZmwNrEE8d/uisnS9ej1DXnt45AysGO0c4A7n0rt5G1c43JJ2Og8/I9Kx9VuJlnUBiExx8xAq0ZlUkMeQaje5jI55+opLQGS2ksj2iGQ/MR1PWhpNp6mqzXgHQVXkusnNFguXzIBUTXCis5rr3qvJd+9OwrmnJd/hVaS7x3rLkvPeqUt9701EOY5/xY81zq6OWBW2ZZIgezYFcVr+vXj6sZLhyIesaqflHqPrWv4w1GSKVzGxDPgDB6cVwep6rNFD5TYkB67wDXlyVSNZu90evScHSS2O5OtxX/hG4i1KYSxy/u4425IwM5+g4rvfB2rxa1oVgISomt41DqR3UAfrXzdBd3E58ncQnSvV/g/cY8QXUG52H2bJOMLkMOlddOylqZ1Zc1Jnskl0U/wCWK59jiqM1/KCSunpIfd1/rWvGMk9cdqjkPzduT6V1XPNMBtc1GM4TQi3+7NGKYfEuqDhvD0oHr50f+NbUzeTHJI2P9kbRWJNdTTuwXbgDg7B1pjD/AISK5b/W6Jt+ssZ/rTJNbs8/vNKA9SpQ/wAjSyRsgALJk9TtFMVQWILjHoFFK4FSfxFo8fDWk6n0Cn+hqxpuqWl3OPstk5Pqy/4mobmNC3zYIx6CrWjRhLhZIwQo+/6VlKTLSOglMyzWgddqncSBjjip5T1z3pL1y89owwUIbn8KpajdLbWkszHAVSaVxWPDr2N/7RuFOSRKw/I10nhTRnmvEkdThTuNLaQ2kk2bgeU7HLMwyM/Wu/0e2tYrcfZpI5B3ZGBopRjLVO5rO60aNKFdiAU4mlzTTXSYnz38UZd/jq9wfuLGv/jg/wAa4zGM57+9dX8Sjnx9qfTqn/oC1yeAQD7VjPcocDng/hSnDYA7dvWmhueRx60Z5wOvTrzUgUnU/a3qQLmnOuLgH1AqYIPSpGRJFmneVVhEwDj0pVXkAjnNMC5boEQYHNadpevb8EZFU417VJt4pDPQrES3dkNM1W3vbNN3mQTtbsVRiOQwxypHcdPxNXItP03w7cxSzXCavqTH/RbC1VtrP1DSOwG1R1NelyjFhGB/zzX+VcqNPiifUdTaYbkXJTHOApJx/wB81pUlGjS5pPQxU3OWxRisbiDSZJtSuftd/LIZZZTnALHJVR2A7VmyNzUr63JdvdW5hVI4ztDbskkH/wCtVCSYCueNSM1dM7q2GqUGo1FZtXCR8ZqnJc4NNmmzmqbtQ5GSLH2rnmpUnBPBrOzk05W5qbgayy/MKJHyxqpE5OKl3ZzRcChqh+RfoaxmNa+pH5F+hrGJpgNNFITRQIjWyuW6RN+PFZc/hvVLm5lbEYRjwWf/AArsjKidWApVnVjhEZq+gp5VShrds8KrmdWelkjk4/Bk7j97dIueu1SauJ4MtVx5tzK2PQAV0e9z1OPYUuccgc10xwVFdDlljKz+0Y0XhXTEx+6d/d3NXI9A02IfLZwn6rn+dXeepNOVq3WHpraK+4ydeo95P7xsVnFDgRRRoP8AZUCpfLbOMCopHWM5LGnpKGUFTmrWhDVx4joZAeKTecUpkNMQeWT9PpSeV60nmNjik3OT1oHYf5Y9M1MsCFcvhfaoAxHelLsxGSMUrNgmkK8SFvk59zVyT4heIfD2kDTdIiidVJKySITjPUDmqE0pICoygd+ahLBcfOufrSnQVSPLIdPESpz5onpnhvw9qnijSLPVdY1ZmFxGJDHH2z1B9K7zS9EsNHTbaQBWxgueWP414toni+60VgIrlQg6p1Q/Uf4Yru7X4saIbYNdrNHMOqxruB+hryMRg66dkrryPWoYyhLV6PzNu/l8q8lXPeqTXXvXGaz8RtPub6SW1hmMZxjcADWLL4/Y52W35tURwNd/ZNJYyivtHoz3fvVaS79681l8cXj/AHYlFVJPFWpynC8Z9BWiy6qZvHUz0yS9A6sBVWbUoUBLSqPxrzKa41i+X/j9niHquB/Sqg0xAd95eXN2/wDdaQ7fyFWsvnfUl46Fju7/AMXaXaZ8y8jGO26uau/iJYltlqktw3YIhNZS6XbSNn7JEoH+yKvQWVtboZNqKo9Bito4C27M3jV0RiXFnqOr3Ut/czSWySNuVC5O0fTtWfcaU8rbftZf3K1uahdvcv5cPCDii2tNoy2a0+p0XpyiWLqrW5iweHivzG4f/gPFei/DC3Wy8QyYycwHknJ6iueCAdK6PwRK0Piq02LkPuRvpg/4Uq2FpRpycYq9h0sTVdRKUnY9nyPL3dscVWZlUbm7VJI21QozjFULks0ZyQMV4SPXKt5cNcEqOEH61ThGGwKkDAZpkbASmrsIr3rEMFByantLMtHvY8VEY/Mudx5FaYkEemSyY+70qWNGFqksULbQckVc8NaraKZYpyBvxgms2PTZb1jLLJ5at7c1qadoFk8vlDLnGTk1hK7dy1ax0F2qRS2saHj5mH0xXKeJr4Sf6DGckjc+Owz/AI1sazcnSgJJMeVFAxUA85yABXGRGW4Mtzcf62Xk46D0ArlxNXljyrdnRh6fM+Z7Iz3tyOgpY/NiYMrlWHdTg1MxKk4X86b5mDyMV5im07noONzRttf1K3wBO0qjtKN369a2IPFS7f8ASrcr6mNs/oa5UMCSS/5Cp40EnYn8K6aeNqR63MJYeL6HA/EO2lvvFd1qFrBJJbShCHCk8hQDx9RXGYI4YEH0r3U2u77sefwqCbw3ZXuftdpC34YP5itljrv3kYyw38p4hjPrnH5UZ7c/nXql98N9Ll3NayTQOenO5R+FcxffDzVrUk25juU/2TtP5GuiOJpy6mUqM0ckwJCNirKqD06VPc6TfWMZW6tZoiD1ZDj86ZEPkGetapp7GbTW4EARtxxikiyZFHvUkgPkEjrTLcZlXOTVCNBB+dSe9MBxinhuaQH0nI+7S4WH8UKH/wAdFeeajNNJrd3Zb2WGWAElT9VP6NXc2svm+GtOk/v2kR/8cFcNqQx4iz6w/wBa6K1GFWg4zV0c1KTjU0MqLR5rK6uLv7UJIXBJVhhsk/l3qvNISTWveMfsr81hSHmvOhBQVonqV8RUrtOo72ViNmqJjTmNRk1RiJT1PNR55pVPNAFyI1Nng1WiPSp89aYijqR+Vfoax2Na2pn5F/GsdjTAaTRTSaKBGqkMaHkFz71ZVn6BQBTd3fApw+Yc19qfIWsPDjvjNG2U8qUx9KbgIcgc03zWHeny32Fe25KuehIJpxbA4/Oq3msWGcVJu3cEChK24Oz2KkiNNcD5uM9Ku5it0AJ/CmE4XgAe4qEQq7jcWOfeqUUS21oOe9P8KgUC5cjJ4qVLaLPTpUjwxqhO2ndInlk+pSa4mc4Un8KD5qj5t341Xe7lDlVIUf7Iqa2y5BZiT7mmpDcH1AbyetLtbvnFaKqoX7ooAGOgo5yeRmYVbtmkMch6A1qYHXApelHOPkMr7PIR900v2OVu2PrWr3p3U0ucaizKGnOepFPXT1/iP5Vo44FN7ZpczL5SulnCuPlz9ak2KgwoApu9mPJpSBmldj5UIcE9c0ioGP3aMc1YChIi46+9IaRFII4E3zEH0Wsya4lu324wnYCnM7XEuZOalUhOFRaCthsNqqAEkA1P8o4DCozM3oPyqSOQt1A/KiwChRn71XtK1JtH1KG9jTzDHnKdMgjFVc+wpe3QUpJSVmXFuLujtpPixAke1tKvcjugRh/OqT/EyxmJ3w6hFn1tgf5GuXAHTFARSDxXE8vpdDrWOqLdI6X/AIT3SGPN3cp/vWT/ANKUeOtDH/MTI+tpIP6VzQhQnpT/ALJCf4an+z4dx/X5dYnRf8J9oSc/2qP/AAGk/wAKjk+JWgrE0Z1JmU9Qts9YJsLdusYpP7OtQM+SuaTy6Pcf9oP+X8TQl+KekIu2KS5kx0xbkf1q/oXxMha5aSGwu5VQZbEOOKydO0y0nvAjwrjGeK27RERHhjRUjDYwoxn615+YUKeFpOpLX+vU78DUnip8qVkaF3rUniRwyWssUAIJEnU46DjsKlS2k29APrU0aLEiBRxilaRs46CvkpVZ1HzS3PoFTjBcq2M2S0/eHL/lTfscYPILfU1JM7B+tGScZrBts3UUCxQovCr+VTRSKCNoGfpTMD0qPcQ3FZ9SrGgZHAzgc1GZQOppuSY+tVyMnJqpNolRRdjljJ/xq2u0jgCstQMZq7buw+Wrp1G3ZkTgglt45VIcBs9QRmsm48H6NqG7faIjn+KP5T+la+TvbmnQytuHNdMKjT0MZQ0OJvvhck0Z+xXzRnssq5H5iuWu/AuuaZNue3EyDPzRNn9Ote1LIy8jqaS5OYcmu2NeSRzSpRbPBJYZYTtljdGB6MMUwN7V6/eWkFxlZYkce4rnNR8Nab5LSJE0bf7DYFXHFJuzRMsO0rpnoegzef4I0h85P2ZVP4cf0rldW412A/3o2H863/Cg2eCbKPJIQyKM+m81haz/AMhezP8AvD9K9eOtL5Hl7VCrd82z/SsKTrW5df6iT6VhSda8w9AgY0wmnN1qNqAEJpVPNMNKDzQBbiNTZ5NVoz0qfuaBFLUT8i/jWOxrW1H7i/jWQaYDSaKax5ooEf/Z">
            <a:extLst>
              <a:ext uri="{FF2B5EF4-FFF2-40B4-BE49-F238E27FC236}">
                <a16:creationId xmlns:a16="http://schemas.microsoft.com/office/drawing/2014/main" id="{2BFEB7B1-8B0F-4B19-9BBD-E2D1E5F3E8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7433" y="-144461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8F5025F-82E3-433B-8070-FF07AD703780}"/>
              </a:ext>
            </a:extLst>
          </p:cNvPr>
          <p:cNvSpPr/>
          <p:nvPr/>
        </p:nvSpPr>
        <p:spPr>
          <a:xfrm>
            <a:off x="954362" y="1777410"/>
            <a:ext cx="9903580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2400" b="1" dirty="0">
                <a:latin typeface="+mn-ea"/>
              </a:rPr>
              <a:t>用上述</a:t>
            </a:r>
            <a:r>
              <a:rPr lang="en-US" altLang="zh-CN" sz="2400" b="1" dirty="0">
                <a:latin typeface="+mn-ea"/>
              </a:rPr>
              <a:t>LBP</a:t>
            </a:r>
            <a:r>
              <a:rPr lang="zh-CN" altLang="zh-CN" sz="2400" b="1" dirty="0">
                <a:latin typeface="+mn-ea"/>
              </a:rPr>
              <a:t>特征提取的方法进行处理，处理后的特征图（左真右假）如下：</a:t>
            </a:r>
            <a:endParaRPr lang="zh-CN" altLang="en-US" sz="3200" b="1" dirty="0">
              <a:latin typeface="+mn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012862B-FA1A-413E-BDCE-024B2646F859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582E56D-7D5C-4F50-8649-DA309D62D7FD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处理结果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9950F6C-85D5-4CD8-9FDC-425671113B08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C5DC4EF9-AB9C-492C-B4A3-AD0BF3B5FC4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62" y="2761927"/>
            <a:ext cx="2259918" cy="2259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6255BB1-B09C-41FE-93C0-881E43A8E60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804" y="2761927"/>
            <a:ext cx="2259918" cy="2259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C347EB3-8EEF-4E76-BDBA-77D92130075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17" y="2931766"/>
            <a:ext cx="1969135" cy="192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FD65314-49EA-4E35-B23F-6E65820DACC8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9374" y="2931766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684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51" name="AutoShape 4" descr="data:image/jpeg;base64,/9j/4AAQSkZJRgABAQAAAQABAAD/2wBDAAgGBgcGBQgHBwcJCQgKDBQNDAsLDBkSEw8UHRofHh0aHBwgJC4nICIsIxwcKDcpLDAxNDQ0Hyc5PTgyPC4zNDL/2wBDAQkJCQwLDBgNDRgyIRwhMjIyMjIyMjIyMjIyMjIyMjIyMjIyMjIyMjIyMjIyMjIyMjIyMjIyMjIyMjIyMjIyMjL/wAARCAEsAhU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C2o4qQU1elPFYGw8VIKYKeKYDxTxTBUgoAkWpFqNalWmBIKeopiipVoEOAp4FNAp4FMQYpcUuKXFADcUhFPxSEUAMxUF8M2Mv0qxUV2P8AQ5f92n0AwtM4aP8A3z/OujA4rnNO4Zf+un9a6QdKmA5Eq9BTqavQU6tBBS0lLQAtFApaBCilApBThQAq9aijH7sVMv3hUUf3PxP86FuBVQfPL/vmnEUij97L/vmnEUAMxWZd6zaWdyLeeQK5UMBkZxWqBzXjPxTBXxPAQSP9GX/0JqTGeopqllJjEwH1qUTwyfclQ/jXzzDf3cJHl3Mq/RzWjF4i1WLpdsf94A0rge7HHY0xhXjkHjXVYcZZG/MVpwfES6XAlhY/Rs/zpXA9LYVE1cTF8RIG/wBZGw+q/wCFaEPjjTZsBnUH3OKLjOiIqJhUdpfw30Xmw8oe/apmGaRSICKD/D9aew4ph6L9aljJUPIqYVCv3lqYUIYtOFIKXNMQhHzL9akFRk/Mv1qQUxjsUoqGe6gtY/MuJo4k9XYCmW2p2F2223vIJW9FcE/lVCLYFLigUuKAExRinYpcUAZurD/Q/wDgQrBNdBq//HoP94VgkUmMhamEVIwphpARmkHWnGgDmgCaIVqKP3K1mxCtVR+5SmhmfqQ/0GX6f1ribkZnk/3jXcaoP9Bk/D+dcRP/AK1/940MllNlGaKew5oouSemrTxTFqQVADxTxTBUgpgOFSCmCnigCRalWolqVaYEq1ItRr0qVaBDxUgpgFSAUxC0vailxTASmmn4pDQBGajuRm1l/wB01Majn5tpB/smgDn7Dh/+2ldEK5yy4dv9+ukHSpgORKvQU6mqOBTqsQtLSUUwFp1JSigQtLQKWgBR1FRxj5D9T/OpR1FMj+6f94/zoW4Mqgfvpv8Ae/pTiKMfv5v97+lKRQA3FeN/FZceI7U+tsP/AEJq9kxzXj/xXX/ifWZ9bf8A9mNJgcABzUuKjA5qWpGFFFFACUhNLTSaAPVvBZzoyjPG7+gro2Fc34J50cfX+grpiOKRSIWHBqJiAgJOBmqmrazaaVETM+ZOyA8mvMdf8W32oM0aMY4Oyqf50crYXSPQNR8X6TpuVM3nSD+GLn9elcve/E6cki0toox2LZY15zLO7sSxNQljVKCIc2dlP8QNalPF4UHoigf0qm3jPWmP/ISufwkIrmc0ZquVC5mdOnjLWVIxqVx+MhNeiW2p6vo/g9Ne1m6Lz3YC2NmygZH/AD0fjPTnHuPWvNfBGh/8JJ4w0/TXBMLybpsf8815b8wMfjXf/FvVFuPEkWnRYENjEFCjpuPJ/TAqoxVrjTZxst9cX9w1xdSvNKx5Zjn8PYe1TRk5BU4PUHvWdEcY5xV6Nien50hnU6N4vvtPZY7lmurboQ5yy/Q/416HYX9tqVstxayB0PX1U+hHY140BV/S9Vu9HuhPbPx/Gh+649DU2GnY9hxRiqGj6xba1ZCe3bDDiSMnlD6GtHFIszdX/wCPQf71YJrf1j/j0X/erBNJjImqMipmFRGkBGRSgUpFKBzQBPEK1QP3SfSsyEVrAfuk+lNAZuq/8eL/AFH864eb/WN9TXdasP8AQm/3l/nXDTD52+tDEVmHNFOI5opCPSVqQVEtSipAeKeKYKeKBEgp4qMGnimBKpqVahWploAmXpUq1EtSrTESrTxTFqQUxDu9FFFMApDTqQ0AMNRygmF/901KRTZBmN/oaAObsFZ5mVRk7+grpX2Qp8zc1Q0SwZRLcSqQhOR6kVJdNJczDaOG4UDv9P8AGlFWRVrsnidXkwHGc+tWJWaFQX+YH0HNU47cxgrH1A+Z+yinQsWUJIzEDo3tVXHyXJ4riKfIjcEjqO9S1UlghJ+X5W/vA4pqNcxHAHmLnuwoJasX6UVGj7x0wfSpBTJHCnCminCgBR1pkfRv941IOtMj/j/3zTW4Ff8A5eJvqP5U4ik/5eZvqP5U40CGHrXkXxZX/icWB/6YH/0I168RXj/xhkaPVNO294X/APQqmQzz/uKkrMaR2YZY1pgVICZFJnNO2inKgxQBFQVOM4zU+0CkxQB6D4Zv2sdAj8uIzXM0gighU8u5HAq5r2q3fhyM297qC3GpMoLxQxqsUOe2SNzH8RVP4fBZvFWjRyfdhSaYD32YFefeI9ZOoavd3kzs7zyvIFB6Ak4q4pctwbDUtUlu5meWQsxPUmseSTPUiqrzMxOCQPrTo13jHemkTcJCAcEHP0qLNSSKVAVuR2PpUZGDQIM0A5NJT0XOaAPWvgZYouranq8w+S1t9oJ7ZOT+grk9cv31PWbu+kJJnmZ8+xPFdz4N/wCJJ8JNZvDlZLlvKU+uQB/U15xIxLYJ6Vo9IpFrYcmauwjd0HA61TUc1oW67bfP94/pUMY5JATzxUxxUDxcfLSxOc7G69OaQGpo+qzaLqCXMJJXpInZl9K9ctLmK9tIrmBt0Uq7lNeKEcV3fw+1EulzpztnZ+9jz78H+lJjR02sj/RF/wB6sE1v6z/x6L/vVgkcVLLIWphqVhUZFIYwjNKo5oI5pyjJoAsQitbH7pPpWZCOlapHyL9KEBl6sP8AQj/vD+dcPKPmP1rudYH+h/8AAhXDyDk02JlYjminsOaKkR6GtSrUS9KkWoAkFPFMFPFMRIKeKjHSnrQBKtSrUKmpUpgTqamWoVqVTTETLUq1EtSimIdS4oFGKYBik/ClpRQBGRToozLIEVdxPb2pTWzpdqPJaQjGRyaaQECWrT4hKgRKoyBxmqs+nvHnyx+8c7QfQVuFyQ3ljCt0Pc1Xa4/emOKMyMvBPYfjVNDTZmi1W3hMRyfU+vuapvbmVjHGmM9P8a3WRipbYFY1GqFjuwoHepaKTZiXFo8EXJ5ArGnjlhmLwTsmeqjkZ+ldLdZPLHCgFsY69hWNLBukGOcnJ47VhUk1sdtGKkveI4dUuIkbzrWJgP4kYrkfrV6yv47xSVDAj+8KouAjYXoOGHqKZoBaz1+SylC/Z513RN79xTp1eZ2ZlWw/KuZG8KcKkuYfJnKjoeRUYrc4xwpqdZP9804U1PvSf75prcCD/l6l/D+VOIoP/H3J9Fp1Ahhrxv40AjUNLP8A0zkH/jwr2UivH/jSv+k6S3+zIP1WkwPKM/MK2l6Vi9xW2o+UVIBSrQaVehpDCkNLQaAOr8L3hsdd0+cHGLW4H/kJjXmlwxeYknOBXdWTFJrZh2s7r/0S1cTOn+jpJjq7KfyBrRfChMqYqSGbymJwDkYpYY94Zv4UXJqPBOTTJJXuA4ICgA+tIkEku3GOQcZ9uaQbPLP96pEYmMBjxyRT3ASCAOMlh1AxmpliDXKRRjqQOKIoo5GAZgqjk+9aWg28M94SSd6soRcdevP6frSHY9I8QH+zfhfotgODcytM30GcfzFednk4x7/Su8+JjiK/0zTFOBZ2SKR7kc1wXPX9KuXYokUEetaartgjHH3f51mpgj1J/WtUgAgdxgVDATpUMygYYcVORx6U2QZiNAxFfcgJ/Guk8COR4oQA8NG4P5ZrmYB8rA+tdR4CQnxQhx92Jz+lSwR6BrQ/0VP9/wDpWCRXQa2P9FX/AH6wcUmaETCoyKlNMIpAR4pyjmjFPUUhlmEcitUj5F+lZsA5FazD5V+lNAY+sj/Qx/vCuHcc13OtcWq/7/8AQ1xDjmhiZWPWinkDNFIk75TUgqFakWsxkwp4qJaeDTESiniohUgNAEoNSoagWpUNMCytTLVdDU6mmInTrUoqFalFMCQUopBTqYgI4pBS9aUDmgBpHNdCg8mBE/h7j6Vhqv7xfTOTWxJcDyhntzj1q4iFurtYITLkKqjPNefweJLryhf3M62sFwxaGFUbey54JOcEkc4x6V0mqzC+UWMikbipdfVS3I/IGuKGqXOua/DFZ2MCw28255pz90Dg7Vz6frXPWm+ayPWwVOCp80lud1p2syzSNA4V5VIyRx69u1bEgMsAxhGH3h71zejWcsV/LdSspLtjavQj/Jrem3RRliTzj8xWkJNx1OatSjGfumbfRu1sJNu0HGM+lUAuEB4yR9Ku387Txouc7ONoqlIfLiAz0HHqawqas6KSstSAqVyGTg9Tnmk8pfOglHDRPwcdjWJN4guLW7AurBo7QnHnfeP445FbUNxDcwLNbyLIhGcqaiKtqVJp3RtTyF365A6U0VEjFlBPcVIK7TyGPFNU/PJ/vU4Uxf8AWyf739KOoEZ/4+5P91f60400/wDH0/8AuD+tPxTQhteR/Gpf+QS3vKP/AEGvXa8n+NS/6PpLf9NJB+i0pAePnqK2k+4MelYpHNbMZ+QfQVKAdSrkjPamk81JH/qW+opDEo7UtGKBGkCVitGB5ME6/nGR/WuWlAOjq3cXGP8Ax2u00y0N9e6RarnMpkXj/drgQzAbCTt64960WyBljTpYo7W/SRcmSDan13qePwBqNZFWABYwHwQSQDnPHeqxJV/pUucii/QSI/KPc0/aB6mnUhoAaetdj8PdPN74ls4yPleRc+4z/wDWNceBk17L8OtPFtrLzsP3em2Z3f74B3f+PM9VFXdgOY8cXwv/ABhqk4YFRMYhz2X5f6VzwAz2wKmupTPdSzMcmRyzfiahxx2pyd3comhG+ZFHTNaR5bPSs+zUG4U+nNaAPPWpAX2PamSDKU8e9Ml+5nI60AJCMKx96634ejPiCQ+kDfzFcnF/qzkd67H4dDOuXH/XA/8AoQpMZ2+tjFqn+/WCa6DXB/oif7/9KwCOKllkZqMipcUw0gGY4p6CkxT0HNAy3AORWqw4X6VmW45H1rWYcD6U0Bi65xar/vf0NcO4rudf4tF/3v6GuIahiK5HNFOYc0VIjuFNSKagVqkDVmMnU08VCDTwaAJgacpqIGng0ATKalU1XU1KhpiLaGpkNVkPFToaoCyhqZTWZf6rZaTatc3twkMQ7seSfQDuaZpw8SeIlWXT7KLTLBuVub9SZHX1WIEce5NUotkNpGyDTxQnhK+CgzeJLzeOvlwQqPyKE/rVa80PxHbRl9N1GzvSP+WV3DsLf8DQ4H/fNXyMXOi1TlGTXKW3jNYdWXSNe0+fSL88KJiDG/8Auv0IrqYpUkzsdWxwcHOKlpopMS4aTciJgEnkn0yB/WpJryKSSQAdHwoz2Gcf41S1CC8muLc2qhwMhl757frWZJHcu8pWJ45T1x29f6U+ayLhDndkaG83V9KwY/IqLuz3FYraImm+KrbUbCMGO5WRLlN3CsRkMAf5CtrTbcwReW2MtyxHOTT5C0V5bBYmZg/DhflC9yT24zXNP3nc9amuWPKX1ItYQxHIHP1qGW8eRQDkAnpmku7rJAHr3FU5ZtxUc5602yoxW7RZILITuweuazLhFMUkkkjYQc9T9elXI7hVxvNVrp4wrYXzo24YA881PqRJPmM28m0waZcXMTLLsQ52HJpPDTq+mJdKm1Jc8AcnHtULaTEAWtIlVZGy7so3H2zWvo1mNNskh4CM52Dvg0r3kkZ1G1FtGpCcxKcEcdD1FTCowaeDXWjy27u5KKYP9dJ9R/KnLTR/r5Pw/lR1ENb/AI+j/uD+Zp1MP/H1/wBsx/M0800ISvK/jUudP0s/9NnH/jor1XvXl3xpXOkaafS4Yf8AjtKWwHix7VsR/cX6Cshq14/9Wn0FSgBztapI2yhGOM1HJ6jrUiMAmDxQMf2opNy4zmjetAjrvBxUeK/DQYZBmYfmCK82vYvIvJoumyRl/I4r0LwtcLD4n8MyE4X7UFP4tj+tch4vtDZeMtZtiMBL2YAe284/TFafZBmFLwwPtSK23ntSy/eH0pq8jHvSJJd3T3pcUwcyVL3oGS2Ksb2HaMsHBAPTrXu3hy0OmfDnXtScndLC6qx6nAIz+bV5b4P0ObUb+MpGWZ2CRj1Jr3LxxbR6L8LrmyjxgJHF9SXGf61rTWtwPAOr/wCyfSm8545pW+9gfSkBx7fjUFFuw/1zcfwnmreOarWC5LnvtFXO5NIBAcdeajlPyAZ4JqTFRyqdo9M0APgxsOPWu0+G651a8PpCB/48K4uEER13Xw0Gb2/P/TNf5mkxo7DXB/oqf79YGK6LXP8Aj0T/AH/6VzU9xDbjMjgeg7mkyxTVG81CCzXLtluwFZN74iMrmGxAdiduewNZ89yYrxbZIJNQ1NhkxRnGwepOMKKVhcyND+2b2Z/3Fqdn0q5Dq8sTAXNtIo9R/gcVgvq2r2sm1tQ0SycHmHdvI9iTmt/TvF01vbxnX9LtbvT2O1ryyOdvuR/+qmoE850FjNHcIskTBlz+R9D6VtsOB9KZ/Y1nJpkeqaO6zQsvmRuh4lTup/2hzj/9dSsOB9KEik7owfEA/wBFT6n+RriWFdv4hH+jJ9T/ACriXFKW4yButFKetFIDrlapVNVVapFasRloGnhqrhqeGoAnDU8NVcNTw1MRYVqmVqqBqmRqALqNVHXfEFtoGnm5n+eRvliiU/NI3oKdcXsNjaSXVw4SKNdzE1l+BPDF3428RR+LNXUppVtJmxtyf9Yytwf90EfiR6VrCNyJSsdb4P8AA8zXEHiLxKxuNTdQ0Fqy/u7QHkAD+979v1r0LZ/j/wDXpyjvT8VsYXKshjRtrHBx0qFwrfdcGpZ0+Z+BnioVHHAJPoKLk8xmavo1nrFk1pqVlFd25/hccr7g9QfcV4d4n8I6x8PdT/t7w7PM9grZmjY8oPRx/Evv29utfRgXCjcBnHNUru0hniaKVA6sCGVuQQexoY1Kx83eEvipf6X4y+3axNJcWd0fLmXPEak8Mo7Y9PrXv+pQRX1sNSsXWZWQO2w53r/eGO/rXzx8SPhxd+FbqS9tkEmkSynyXXrCTyEb+h71p/DLxje2MawrMzCAgPGxyGTsce3T6VErNWZpCbhJTiewWzqY1YHK9j60rXAb5c0uLaa1bULBv3MpzJFn/VOev4H/AOv3NZEUzi8mhI6DcK5ZJxdj2aVSNWPMi6zbmOQOBUDK0mMAk5pqSb2bHAzz71YU+T8xPA9aRumQfYnlOJOnsangtooxsZfrzS+fv5VSTntWSNSD6lPDJKqJEQuOpY0OxDlbctLqqz61Jp1tEHNugaUsMDkcAfpV6SXcy/MFwc4IrF1fR7TWIhJDM8N6MBJ4mKsOe+OtaFtZXVukcT3ZnVRhnlGWNOMWzGVWC0Zqg08GogaeDXSeWTrTf+Xh/oKFNIP+Ph/oKFuAh/4+x/uf1qSoj/x9Kf8AYP8AOpaoQV5l8aFzoNgfS5P/AKDXpteb/GZc+HLM+l0P/QDSewHhrCtNWxGn+6Kzm61rRKDBHx/CKhAQsSx6UYkboKseWKeijGKYFdEk71KI2PepQAOKcKALsc7WR0q5U/NDMHB+jA10Hxo8LXFl4l/t6CFmsb5V3uo4SQDGD6ZAB/OuYvf+Qfbe27+dfUlqkV9pEAniWWOWFSySKCCCB1BrWCurAz4qk5c0IORxX1jd/C3wleTGU6RFGzHJEXyj8qSD4W+FIGBXTFOPVj/Sn7NiPliC0uJnxFDI/wDurXWeH/AWq6xOubWQpn7qD+Z6AV9K2vhPQrIgwaXbKR3Kbj+ta8cKRKFRFVR0CjApqmgOQ8HeCYvD0SzzhGu9uAF6Rj0HvWR8ZLjyvCMEOeZbtR+AVj/hXpJFeR/G24HkaRberSyH8No/qavZAjxsgZpAevqf1pR16ZOe1B45A69sViUXrAfI5+lWgRjB9arWS/uW9ScVYHI4pAKfamS9BxT8dMdajlHAxQA+DiPOcc11fgzWbfRvtrzRySPJtCKg9M965aHAXpitfSICUabBIVwp/H/6+KTGdPqniW91KMRxQLBGDnJOWrg/EF9LB5cilikpKO5Oc47CvQLfTTKgYDg1x3jbSjGkqH5RsEsZx95s8j/PrSaYXuZVnN9g0+91JDlgqrEvo54z/Kk8Q3Mnhyxi0O1crdzRibULgH53ZhkJnrgD+f1rP0+c3Phq7iUbpIHSbHqAef0q58QIGm1iHWYfns9QhSSNx0yFAK/UY/WqjsQ9WckGwea39B1aTTLgODuhc7ZYzyrr3yK57JwRWtoVhPq2ow2cCklz8x7Kvcn6UxHuHwyujY6vrXhsMWtPKW+tFJ+5n7wHt/hXQygByB07Vxnw4uYr3x/rN7EcwW9oLWNuxHP9Qa6u4uBG+Pah7mkTH8Rj/Rk+p/lXEsOK7DxBcq9sg+v8q492BFRLcsgbOaKGYZ60VIjo1apFeqavUqvWJZcVqeGqqr1Ir0CLQanhqqh6kDUAWQ1Sq1VVaqmsamuk6TPdnlkXCA92PAprV2E9DkfH+uyXl3FodkWY7wHCclnPQfhn8zX0X4R06XSvCml2E8axyQWyI6jsQO/v6+9eU/B3wRb3u3xlqTG4uJJH+yRsOEIJBkPq2c49OvXp7gowK60uVWOaTux9MnuI7aIyyuFUdSafnAz6VyOqXcuq6hHbQkjc2xPYd29/cUGc58qN6O5S8jE0efLfjB9jj+lWYohGCxwc9xWfY2iW8K2sM29YmwSRzknP9elR6hrEVjZvdTSbLeIhQQOZG5+Vc/hTsSrsv315BYW7TXEixoBnLGuRuvH2mw73aC4MajO9Vzn8K4/WtduNbvRNM7BV4jjB+VR9O/1qosgZSrKMMMc9DWihpqWoneXN/oHjLRLnS2vISLuEjyyfnX0IU85B5/CvniPSdS8FeJoRfov2edjGJ4zlH+nuDg4OP1rsL/T5LGVLm1d0RTuDocNEfUe1XdR1238R+G7nSNXgjF8V3xXKKBvZR8rDp8wIA+hI9KylGw9tjoPD2oGCREB+RsBlByGB7e/tn3FW9ZmfQ72K4CtJaSjKt1I9q4Xw9qrXGm21x/EQAwzjkHB/Mj8DXoN3rmlSaQLLUDI0jqCEjjLMp7NjoPcZz19a55w5lbqb4ev7Geu3US31Kyuot8EqknnAq1JKrR4YgHHSvPLvT3guZDazNE65wVPBqtaeIruC+QX5YoAFDKffr/n0rnUj2Oa2p6SFlVcKV6dKqmOyOReRrISeNw5H0NV7LX7OUYEi/wDfVXoJre7PyAMOmR2os2yZPS5LZ2UVsS0LyGNuVV2zt/rV3NMGAABwKXtXUlZHmzk5O7HNKIoyxGcVANWt1kEbcOeilhn8qLk4tmrz7UNPv31iUrE7b33JIOmP6YouQeoQyiVAwBAPrT8/6Q/+6KpacWFnEGOWC4Jq3n/SW/3RVIQrH/So/wDcP8xUoqFz/pUX+639KlHWq6iHV518ZFz4Wtj6XS/+gtXotee/GIZ8IRH0uk/k1JgeEP1FbNuM28f+6KxH61t23NrH/u1CAeRSqOtGKVe9MBcUoFNLAHFOU5FAia85sLcf7386+n/C583wro8n96yhP/jgr5fu/wDjyg/4F/OvpnwXNv8ABWiHr/oMI/8AHBWtMbN/bSEUu+mlgOpA+takhikoDox4dSfY0GmA1jXhvxpud/iOygz/AKq13Ef7zH/Cvcmr54+LFyLjx1cqD/qYo4zz7Z/rSlsNHCjIJ7GgDgAEe/NLxjGM0ADnH4cViUaNn/x7gjuTVhRx61FbgC1jxxwTUvP5UgEPWmzfw9DUvJzxUUpO5c9qAJIR8grtvBlmt1pd7uHWQKD6HGc1xcZAjHrXoPgQhdFnPrOf/QRQtxM17eUCAgLtdeGX0IrmPFkbXVlny93ltuwOCR3rpb11tZhdceW/yv7Hsf6flXP6xqKyfuoEMkjcBVGc0pDikeZWLjS9ZaZYGFvOTtjxkFScEe4rRuNRfw8GsprVL/Qrk70gl/5Zt3Cn+Eiuh07wiglM+oHdk7lhU8L7E/0FP8S6NBJZErGPI4Dov8PowpJjcbnESS+D3PmLDqsRP/LIMhH5nmo38RLb28tpo1r9iglG2SQtulcehbsPpWTqOnTadOEf5kbmOQdGH+NQxfTNO5CR7H8IwItJvpwMNLNtz7AD/E10N7O5uXweAcVR+GGmTL4dgfYcSlnGB/tEf0rQ1W0ezv5EcHDHcM0pX5blx3MHWp2MSfj/ACrnGc1v6wMxp+Nc89ZXLZGZDmimkc0UCOgDU9XquDTwazLLSvUqvVQE08MaALitUgaqitUgegC2rVw/xB1H5YLFWxj52+p4H9a7FXwK8k8T3hvtcuHByDIVU+w4H8q1pLW5nUdlY+jvgxHMfA0UroyxNK4gz3jGBkf8C3V6OKwPBNrHZ+CtHgiQRolnHwB3Kgn9TXQKcDPT866ZbnMNm/1EmOTtPvXFaW8zavJHAFMuCGYjiMdyR/h1zXYTvlGHXj2NecDWZNB16YtkwS/K4BOR6EA+n9TS2Mam6O7dVjgaC2bDHGWJJJ55b8q8g8X+Iv7R1Y29u2LK1JjhUdD6t+P+Fd/f6wlt4WubqGVC6QHlD91m6fnnNeKM+STWsUaQ7mpFchsA/nVhJ3JCryvvWIJSD9KuQ3BHGevatCzbB+QD7wPVaxdT0pQheEEpnJQcMh9RV+3mOOGzntVzCzAZJDDgEUmrgZPhS/07TtT8vVIRiQ5iuB90N6lfwGfzrt1s11S+u2uIlMEhDxumOw7HucY5rhNU0piW2QlweTGo+99Per/h/U9T0pBZ3dtNc6fLtaL++pPp6MG4I9frmsJxsKUObVE2vTQ21vA8hUMY9xY9uSAfcECsbTNDTXryASSSTCRgC44Cr6gUmr6dqd5qaNqkMkMRJKq67d4/wrZTU28PW/lWix/a5NrAMuQgHPJ9x2rijC8rs7Z4h0qainqa1t4I0i3cGRZpsdFeQgD8sGty0sbaxj8u2iEa/Un9TVfTtbtNYV2hmjM648+FTzGxGSCPxq/mtuVIz53JXuOzThTKUGgQPGsqFW6Goxp8Gfu1ODUi07ALDGsahV4AqX/l4P8AuimrS/8ALf8A4AKYhJD/AKTB9G/pU+OarzH/AEi3/wCBf0q2i5NO+oBivP8A4wj/AIowH0uY/wCtegnCnBIrhvivby3ng1o7aKSaTz4yFjUsep7ChvQR89N2rctP+PSL6Vn3ul32n7De2VxbhvumWMrn860LT/j1jx6VCAlpVHJprsFXJoWQbS1UA4qSetKqkdTmlBFNLsJMcBfWkA+7P+ixD2P86+lPApP/AAg2iZ/584//AEGvme4cPCuOwP8AOvpXwBMJvAuingEWiJwc/d4/pWtMGdHLFK0bEOVAGcL1NeZ61rWqfbGhWF7dcnaWBZn+n94+w59M849QDECmSRRTf62GNx/tKDWxDPL9HfXr2cNZTyOCVOSoaMZPckdPfgj+70z6ki7VA4zjnHSjgDtSF/TmkCVgYgda+XfGl0bvxhq0wzzdOvXsDj+lfTFzPHbxNPPIqIgyS3QV8o305ub2adj80sjOT9STSnsUiDvj+tJnjj170gPzU7PvmsijUgGbdP8AdqTafTmoxxGo9hUikn8eaQDs8fSo5iNyj271J36c1FI3zcntQBZRf3Y+ldp4Ua7bSWhtYHkZpWJIHA4HeuLU8DPpXq/gNNvhiM/3pXP64/pQMrXmk3SWu+8nXDnaY05/M1Rgs4LVT5UeCepJyT+NdVrg/wBCX/fFc6aTGiM1BdoJLSVWGQUPH4VYIprDIxUjODWz03VbNrS5vII1c5jO8blPTIpmmeDvDsOoRxahrE8y5IZIItnPoWOQO9Z0to1prk8IAwsjAfTqP0Na6hjGr+nFRKdtEHKnue8+FL+CfSVsdCsIrWC2g2xyTnccjp8o69+c1yHiPT54bhL+5vbi6nlcq5fCovoFUDAH5mr3wxu8XXlFvvLirvjyylNjKIFY+W+/avsc/wAqlSk9xKy2PONX/wBWv41z710GrcxIfY1guKZRXI5opxHNFAjVDU8NVYNTw1ZXNLFlWqQNVVTUqtQMtK1SBqqqakBNAWG6neCy02e4zyqHb9e1eSbTNfxqec4ruPGN4VtYrUH7x3t9OgqX4VeEbPxP4nllvpAYLKJZfIDYaVs4A+g7/h6110Y+7c5qj1PpbTYxbaVawnA2RIuOnQCr6Hg//qrKa5K4AyB7dajvr2QaZP8AZ3KzbDsdexx+FavU57k19dBC4znGT2NeceKFDpLIoPGTjnp365FV5r++RiftMj9yJDu/n27Cs+61htpW4XAA5YZA9+hqXZqxjKVyUXCXfgeQb1EgcxdstjDD9M1xRerT6i+m2t3ZIPMsbphIpBICMPyrNhug7Kr87h8rHqfrWkZI1p6IsLIM881Mj4781VYFHwacjZxmrNTRguSmM8j3rotBtp9Wu/JhIRUXfLIw4jX1/wDrVyYbb7ete0+DtFXTdOihdf3pCz3JPeQjKof90c/Ug0pz5VcqEOZ2NDTdBtrOMPsO7H3m+8fr6fQVZl063++I0D794YDkN659a1DgjPeq0qkH61xyberOuMUtDDg0y0s/MEcOS7l2aRjIST3yxJqvqXh/TtWjZZrdVfGBIgAce4P+NbLr781D1zWZTSas0eLar8INa0y6e/8ADWsSPKDnZK2yQ/8AAxwfxxVLTPHPiDw3fLp/iu0mKZwZHTa6j1BHDD/Oa93AYgVS1LSLTVLZ4L22iuYW6xyoGFWpPqZukuhkW9xDdW8dxBIskUihkdTkEGpQao6Z4XHh8yQ2NxK1gfmS2kO7yT6KeuPY1d5Bwevoad7kOLW5IDmpFqJakU0ySZTSn/X/APAP601TTif3w/3P60xCSjM0B9Cf5VM+8oQuRuGMjt71DJ/rIf8AeP8AKrG/YP1olbqCK0f2yI4UoR7isHxj4j1Tw3oUmoQxwSMjqu11OOTjsa6O2ulvLSG5RSqyoHAPUA1yHxVXPgS6PpJGf/HqSStdA2zyPxV491bxXaxW16lvHDG+8CJCMnGOpJ9azLViLOPFZLVsWePsaGkhMa2T97JpjeY3AAC1LI1RBiTTbAkWSTGCBn2NSDzHPKj86hFSxtg0riFmyIgD6V638MPGjw6H/Zt5DvhtW2xOnDBTlsHPB5z0OfbgmvJLg5H4V3nww0q81Bb0W8LBfMTMxBCgYPGe/wBM/h66w3CWx7Nb+KdLndFWd0ZmCgSRsOScYPHB9q3eSvvWHo/h2200JJJtluFXAYjhB6AdvwwOBwMCtzcPWtlchX6lHUtQi0yJZJldyxwoUVkya9eSRb4bQRqe8h/z6iuhmiSdNkihh71k3emyLEqwHKL0XoR9KUuboc+JddRvRscT4juruXS7ue7myI4mO0dAccfmeO3PHpXhzNk5P1r2Tx60lp4auhKmGJCZ2+pHT8OP0JPFeNEgHpkDt61Db6muHc3G89xORjPHHFKB8wyOSaTILcn64p8KkzxfUVJua39KUe3NN5JGDTxnj3pDFxz61E4yxwanGKr8mbGc/N/WgC1nb3r13wSuPCtofUuf/HjXkXbpXsHg/C+F7Ed9rH/x40dRlrW/+PJR/tiudPeuj1r/AI8x/vCudNKW4xhplPNNNSM4DxcostbWfBxKofj1HB/pTRfJt4ViHG4V0PifSodRghaQsvlsRlcd/wD9VQaZ4asXgjMss7hflwWA/kKlwbegXsaXgrXZLTUIWQKMMMk813vjjTNV1bVLZ9NMstuVV3w+I1Hv2/rR4N0HQ7Z0aPT4GcfxSjzCP++s16RLGrQMgAAxwKUaTT1ZLkuh86awpVQpHIyDWA1dd4yt/surXEXbexH481yTUNWdiiE9aKUjmikBYDU8NUAanhqxNScN71IrVApqQGgCwrGnhqhU1X1G6+y6fNLnnbhfqeKa1dgeiuchr92bzUZdp4J2L9B/nNUNN1W90e+jvdPupba4jPyuhxj/AOt7USt87sCBsXAJ9TVQuN7FhtA4P1r0V7qscN7vU9X0/wCOF4sMaatp6zt3mt28ssPUqRjP0I+lb0Pxc8P3Y5lktmP/AD3jK4/Fdw/OvBW4VQR27UhbAP8AKkHKj3x/E2gaiQyalZbs54kAb+lV3m0Rt8k2oKsK9FQZJ7YHbGP514OwB4C/lQInJOOMDPNSyXTTPRzqnh+2uraK8uWaOSRBIsS52KSAxJ9hzXX634cn09DdWcEculOd0FzbYZSp6ZI/rXgzKy9RXQeGfGuueFbhW068b7OTmS1lO6KQdwV/qMGiMrFqKSOlvY545DLB+9yctETgH/dPY+3Sk0+T+0ZVjtVZ5i2zytvzg+hFddYXvhn4gJ/xLdula2y/NYTHEU7f9Mz0z7fp3rnr3R7/AEPV49Qijkt760cP8yncMHoR/Ev9Ola3vsFiaziZdUiiuIyNj/OhHXHUV73o8gudNjulyPtP77B6gNyB+WBXjviOP7TDZeL9NTfa3AC3cUZ3eW/QkfyP4GvUvCl4t34Z06WIgqIVTI9V4P8AKuWrKTnboelRhD6vzL4r/hbT9ToQWA61DcuyqG6UNPtG5mHFYmq6ryAD0PY9qgUYtsutLls0cHkVgjVBvxnNXI9SU4H9akuUWaqHtTwBjGKppeJgEd6sLOp6U7mbTHGJW7D6VSurBJBnGGHerZO7BU4oaXC4YZoFqc9JHJbN+8GV9QKkjYMMggitl0SReeQfxrJudNwxe3cxt146flQp23IdK+w9acf9av8Au1ni6nt+LiAkA8uvTFTJqNrI4ImUfLj5jitFKL6mbhJdC1J96H/e/pUpXdgg4Iqm95b/ALs+cnDZPzDjio31m2jzsLSEcZUcfnTk4rcUYyeyNNECIqgAKBgADAFcj8UVz4CvvYx/+hit2HWElbBicD161i/ErD+ANQIORhD/AOPilGUWvdCcJR+JHzk1bemW813DFBbxNJKxwqqMk1Honh2+8QXflWqYjX/WTN91B7+/tXXz6pp/hSz/ALN0MG4vn+V7nGWY+i/5x9aIogqjwJqLDEl5YRSd43mO4fXApR8PtX/gnsX+kp/+JqK08L3uohrjULyRJ5DuKoT8ufU55NW/+EHuM5h1aYfX/JquVE3ID4A11eiW7fSX/EVE3gjX06Wat9JV/wAasnwn4gh5g1ge3J/wpP7K8awf6vUnf6TEf1o5UFypP4S1/YB/ZshOP4WU/wBa998J/YtJ8K6ZZB44pI7ZPMQtghyMtn33E14b5vj236SO+P8Aa3f41G/ivxrZ585Dheu6JcD81q4tRHufSP2+1xuNzFj/AHxSLqtgzbRdxbvTdXhWh+JvEur3UVtDBBNNJgbfLP8AQivdfDfhz7FClzf7JLwqMhR8qeuKr2iEywlxE4zHIjj/AGWzTycjIqj4k0W0WBry1QxXa9BDkb88dF5qPRkv0sf9OGHz8u4/MV/2sd/zpxndmSqS5+Rr5nA/Gi9WPRNPswvzzzlycdlH+LCvEcNk/lXpnxnvRL4ksrQH/j3tske7E/0ArzLPIJpT3NxxHJHTFSWnNwuR93P8qizwemasWI/fOR0C/wBagDQXingk46UxTg1IOtIY4AZ/wqug/ej3NTluCcdKghGZAaALNeveGCV0GyX/AKZCvIf4h6V674dyumWyHtEv8qT3Gi/rPNiP94VzrV0Wsf8AHiP94VzrUMYw0004001IFHVF3abOQpYqu4AdeOaxtM1aMKy7ZMH2710h5GCPzrhryNLHU5UBwgbApp2Bq56f4b1zZKu2FuvViB/LNenw332mwLjOdv8AD2/GvA9A1KMOHMn7pWClgMgE9s/hXqLeMdN0PSkN06xrIm5ZJGwpHPPGSenQCrWpDPPPGQxqcn1J9a5Jq39Z1SPWkXUYXDRylsFRgDHasBqyn8TNFsRHrRQetFSAA08GoQakBrA2JlNSK1Qg1IpoAnBrB8TXHyw24PXLMP8AP41tg1x2t3DTalNtIYJ8mPpW1GN5mVV+7YzGIBkIA5G0jHtTGKuxzzhcfXml3HPIwKiMwVyB1PNdhyW1GSp5RUYwfenM+1AicuepxUUspcj65HtSou3lucVA+mogy3A6nqTUzhEJVeQByaR2+Rjjljn6VA7fLhefXijYNxGJdhjnAxUkcaj5mGe+BToowQWboOtScSEn+FR2oSBsYZCirIuVYHIIPIrutJ+MWuWVgtjqdpZ6xEgwrXiEyAf73f6kE15/M5YDOBxwKhpOTKWx6r4K8f6bFrN1p97Zm103VHAZBJmOFzxuAxxnjNbT+K7/AOG3iKTTbu28zSJmLxvGeceoz39R+NeJxjLjJxXqXh7V7PxroA8M644W9hX/AEO5P3jgcD3I/UUWui4zaeh6EvxG0jVLfzLS7B9VOQR9QayL/wATrK+2JtxPcGvFNY0i/wDDeqvaXYaOVOUdTw69mB9KfbeIr63xuZZQOzjn86ycOx0wxKW6PbLO9TZ5juOPetKPUlKKUwcnFeS6X41tBMiXkUqRk4bB3DFdlYalZ3V1I1ldRzxqQQFYEj8PesnFo3jUjPZne2N1vQFm5NbUEoCckVxlm7JMQjb42G8MORitq0vCEYt93jHtSCSN6O5LYBzmnkqwPTNZP24YA4BPIpxuGAzk4NBBbd5I2JX8sVXN3nh1b06VA16M85/E1C15GSDuxSZSLZmiIIY4B7GqktrbMS238RTHmjdDg9OTVT7d5P8ArDgduazaNEPOkoXLQnaO+KeNPOVBA2gc9ifxpYdQiLHDjFTQ38TTr84KH/69LkuPmaBLRl2qJMd8VU8S2sFx4aurK+mKW7gNJKONiggnPp0/Wtee+sbWMzSyjAHIqpLcQXNtcF0WWHYQyMMhl7itaa5GZ1LzjZnjd/4kW6hXRfDdsYrUDAwMFx3LHsP59/StHQfDa2hNxL+9uW+/KR09lrcg8M6dpkjPYc2sp3Ak5bP90n2q/tAAAHA6Cuta6nmzvF2Y2NUCbUUqB+GaeRnpxUGLhm5KBc++cVMoWMYUGrsiAww7j8aUZz2pN2ckn9KyNT1aO3hbD4XpkdW9hSBak+o6nHaxthwAPvP6fSshNB1TW0FxKBa2X3l804LD+8RUvhrT313VPtd4v+i25BWM9C3bPr611nii6W1tmgDEGOPzpABwfYn+nfipb0uaxjrYf4Kv7HRWaLT7aCVxjz7mcsjY9AMZxwa7efx7b29mzrGs0nRQpKgn6ntXhVh4i1SS4ja2uBEyAplUGdrEEgH8Bz/9etTVNYuLgktIGIUKWasnU0NFTuzotX8b6xqjOkFwLfJ4aFeR9M5/OsiLUPEY2BdVlLJuyzqG3g9M+hHtVKxWV4TJsJx3CkA0ybWFtjtBy3oKn2k+5pyROZ1W11ae9Z9SvXupyAPNkJJwOnJqiLWO2IW7Eg/2gMDPp3r02LQ4bz7PNdRSvKyq7jd8mDzjAGRx71va94D0+Sygextl2TLtVg7EN/skMT/Qg/lVxcpGb5UzyGxXTd+XsvtH+yJijH6dQf0r07wz4W0DV7IXVhbIf4ZEcZZD6EVxGv8AgifwvpttrgZYoJZQAmfmB9QPbvXrfwztra7soNYs8JG0RiuY1GMSBsnPqMEEdwOKcZu9mKUVa6NPR/BOml2Wa3CAD5digZ/Spte8KeHrWw/eWEcrudqB8598EdK7RUVegArlvF0v722i9FZv5VrHVmR4t4p8LLpsEl7YlzaggSRuctFnoc91PTPY8HsTyUB+c4HSvap0hntpYblS0EiMkoHXYeuPccEe4FeP3mny6Zqd1ZTY8yBypI6MOxHsRg/Q0SVik7oZj5h3z0zXsejDZawj0RR+leQRKGmjXuWFewaYD5QHpWb3LRY1k/6EP94VzrV0Wr/8eA/3hXOtTYEZpppxppqRiV5p4xmvRrklvb79vDnb2J//AFV6VXK+I7eJr1JNwDEfNjr7UAcZpun6jOxRr+4jWRgWRHI3Eevvya9D0rwFBJbiSd5Gkb++eT+Zrn4ZBCtw0c62sFooa6u9u4x5+7Gg6Fz+lY83ifTnlPl6W9wuf9beXcjyN78EAfgKpRutTNs9I1DwpPZ2G2xDRxKS7W8idSRyVYdenT+dcrIpUkHqKveGvFs8KvJpkkzrGu6fSrqUypIg6mNjyrCpddhtvtEN7YMWsb2ITwZ6qD1U+4ORUyjbVFRdzFNFBoqCiIGpAagBqQGsDYmU1IDUCmpQaAFnm8i2kl/uKWrgnZpZHkY/MTljmux1eUx6XNg4LAL+dcPczKMouRzkkd66qCSTZz1t7BLctyoJwPXvVUnOSetN6mnohkI4OPWtLtmQsaFskVOW2rtJOPamk4AA4qNmJ4FVsG4rybz7elKiE4zwOc0RxhucYx3qTIIwpoS6gPyoXbnjBA9qaw2QhcDJOc03Lde1I8mByPmx3oZNiCRtzmmgZNJ3p6jpisyySJBv5HBHWl814ZRJExSRSCGU4IPqKVTmmTjEpwcjtVvYnqemaVq1h4/0caJrbLFqcQJtrrHOfX/EfjXnmr6TeaHqU1hex7Joz+DDswPcGqkM0tvOk0LskiHcrKcEGvTont/iR4b+zybI9ds1/dP03/7J9j+hqSzy7NTQXU1rOs1vK8cinKspwRTJoZIJnhmRkkRirKwwQR1BqOkI6vSvH2uafcK6yRzgHJV06+vTFdhpXxRvLhpIv7PtwONgyTg9/wAK8mjJVsiuw8AWq3Gp3Vy6hvs8RkVf9roD+BNLkRTqzXU9Ytdbku7vEsEUYxyEz1x0wenWt2C5tFUhWZc/7XH5V53Dd8hY8Fj1JPA/xOMj8KtbbtwCblwcfwgAf54/Wp0XQXtJvqegYglXAY/nUB0yF85eQZ7gj/CuVsnvrcL5Uxk2nlSc11NletIyrIuCR1/z9aLRfQcask9wbQ4n+7cTpkdmrI1Lw3qKxq0Eq3Kjop+Vv14/WurU1K3RPxpOnFmyqyXU8suTqNmT5lpdJjPBjY1Rh8RyRoE8uTdnguCK9R8QLO/h69W2DGcxHYFGSTg14g+qvNIDdRqxXg4+U1lKjy7HRDFdJI2Jbu8v5Faa4ZkDZEcZIH41r3HiSGGyazLNGJIjHwclc9TxWBBqWnNH5bwSID1IYn9cig6do9xzFO8Z9N3+Ipxp63ZNTEXVoovaFrnlK1tdSblB4kJyPrXQR31vMN0dwjD1zXM29tfWMRSw1FPLJzsaJT+vNZQ0vVmupJIsSzOfmKPgn88VvB8uhzVW6ju9z0RXDdCCPY0MyKCzEADqa4NovEFkN0trdKB38ssPz5pi6/ekGOQBiOisD/jWnMjHkOh1bWUijKgnafuqDy3/ANaqug+HL7xNe+dLlLdTy5HCj0HvVzwv4OutbuBe6huS3znJHLew9q9SijttOtFhgRY40GAoqdytipLotnpFrZrZDbHsBZfU9yT65FeY+ONWuo7vUgYnEblIw/XIG0/zWuv1XxVbxlrcyZMbcHsM9q4PxFe3B1Ezw5kgnAcDOdpVecfhzSqNcuhpTTuYuhagElYPHh2UkEYAHH/6q6PwxDHqutrDA4nIYeYvGRzz97AFZMWorcWls6hXmssq44y8RGPx7frRpuuaPZ3TN5MiXI3LuQEZ9CcHntWMopao0Una1j126isdO0G8tTCqXUrBQTKrtj8CcV5xcaTc28vnhYzH1Yg5YfmKv2OsrdWkV1NPCymcxtGyYkHykhuP4e35VcuL21gheSSSMxbTwXGT9PesqtXVJG9Olo7nfg2kkFpOJIUWaHg7lPIweg5HersVzZ3fh3U41cTJaL53yE8cE4H5V85CaeGXd8yo+DjPbrW9ovim/wBN0rV7G3C7b+JY9zDlSD/UE1vTkrnLKDR1vi3WNK8RfDWLdfwWsovmZIpCWckpuIIUE/xdTwKT4KeIJLPTtZtmh85B5boRKkYJIIP32H8u1ePa/cQw3j28D5ZMI23hcgAHj6g10vgmwkktWMqOrXYC25zjo4Bb3wA1JvVNlWTVj6ytphNbxPkZZA2M+1cZ4omEmtGPn5I1X+v9a3vDrPPaG4YERn5Ix6gd65vxQjQ66zsgVZFDK2c7ux+ldNPc52Zh+8M1xXjTTA0UWoIPmi2wS4/u8+WT9Blf+Aj1rsXcVVu44bq2kgn4hlQxyH+6p/i/4CQG/wCA1c1dBFnmOmxeZqtonYyDP5169pykduK8v0mzlt/FSWs67ZIJGDr6EZr1iyx5a8Vz/aNVsR6wP9B/4EK5tq6PWD/oP/AhXOPTYEdU7jUbO2nWGa4RJWGQpPOKztf8QLpi+RAA92wyAeiD1P8AhXASvcXlyz+YzSscmXvmobsB3l74hijDLAPm6ZP+FcjqWrLbo9xI26T+AHu1XbWFNQQwO2y+jGSCMCVf7w/rXB6rJcNfypOhRkYrsP8ADVIls6NfMv8A4Z3DQkvLBqfnXYHXayAKx9s5FcsjYHJ59KuaJrV7od4bi0ZSHXZLFIu5JV7qw7iultn8NavIJP8AhF9RjmPVLS7AiJ/4Evyj8aq5KKvgdZX8QxTDKwW6tLM56KgBzmuoSQjw5pUDAghZJQp/hV3LKPy5/GpTbJBYC2SyhsbFiGa1hcu0xHTzZDgkewGPeq08rzSNI5yxqZSVrFxj1K7daKD1orMorA1IKhBqQGsDdEqmpAahBqO7u1s7V5m/hHA9TQld2E3ZXZl+JL9ViFsh+f7xx2rk2Yu2TUtzO08zSMcluST602KIseK7IxsuVHJKV3dkiQAwg/xMcfQU/mJcKR/9anO21G4554FRYZ2DHnoBWu2xmmM6np1pRFn2HrU6xgBmYZpHUYXoAfSi3cdxp4XGMDsPWo854BJPpnvTipOcHOKeoIOSOfUCjcYn3RVeRs1YfHrj2qu459qUgQwDJqQDpkU1RxUi5JGPxqUMerAAADGKibGcVKWwtQv1psSQyr2j6rPo2pw3tufmjblf7y9wao0d6gZ6D8QNOg1GxtPFWngGO5AS5wP48fKx9zgg+49689r0fwFIuteH9V8NzkHeheLPbPf8GCn8TXnjxNHM0bghkbaw9CKAYqr8mTxzXoPwlgivPEL2Mh/4+kZWH+yozj8TgfTNcAw2FgTnjFesfA3TbO51O91B3f7ZaAKidtrggn9DVJakS2Oz1bwKI2aW2XZ3+XofT6cfqK5xrO6s5DGyNx3AyPw/n+dexT3EagK6NM5wRGoyeoPPp1rLl8O3WpH94YrKLuqqHk+mTwp/OiUb7EKRwFqlwWH7sr2Pt2/n/OtNZniXeykcZz+f+Irpbzwxp9osezzZWJ5aRs9+tPPheIqJIcZ/u5xx/L2qOVlXGQOJIkYdCM1YP3V/GqsFq9lugfPB+UHt7VaP3F+tM3TuhH/1f/AhWbqHhrR9VYtd2ETyHrIBtb8xWk/+q/EU9abVwOGvfhbp8uWsruaA9lb5hXN6n8PdW0q3luvPt5LeJSzuW24A7mvYRWV4sGfB+rj/AKdJP/QTU8iHc8VhiusboQJl/vQOJB/46TWvoOoCDU0EwwTxhxg5rzLeyMGVirA8EGtrTdZ1ARsGunkCngS/OB+ealCuj3aK6jYDn8qnihtLi5jMyqw3DJwM4+tePQeKruDG6NTj+4xU/wBR+ladr49RGAkaWM/7Shh+Y5/SteddSeXzPcboQ25dYwqRITgdgK5DWLyS6VooXKJ3YcE/4VzqeP4r91Se5h8rAwUfv7g4NZ3iPxrp+k22LeRLm6cfLGjZA92Pap5r7FKNtWQanp9tBlpZGJJ4UHkmsaVvMhMTD932Hp9KpaZf3WpWz3d3IXkkkJ9gOOB7VbIrFpGyb3L/AIWXw3YaoZ9asJblT0MWOD7qf6Gue8UWNkmsXFxpTSNZl90ZdcOB6Gr5WjywwIYZFLpYPMxLd7mUBFdyjHkbulb+kWG6RDP8yqemeKiGmafKo8z7RbuP44cN+hx/OuaudVeGZ/sl3MFVtoL8M3vxwPzrGdGU9jWNWMNz0W40qN2MpKxxY4B5P0Fc/qV5aaPHvEimZj8qDBPsSPSuWm8SalJGIzdzEAY5asl5GkYs7FmPUmtaVFx1kY1KyekTXlmsppUWNWkmdstJyMk+ua37TxDd6fGixkOUXam4nCL1wo7VyWnjNyG/ujNartuNbcqM1JncP8WPF1ygt01NbWJQAqW0KIAPTOM/rXXeD/FN34gsptL1O5e4vIsz2sspyzAD50z345H0rxkdAV+8Dk/StzRNSlsb2C7t32yxOHQ+4qJSlGSaKilJWPZDKCPWmFwPcelQtcw3CQ3kAxb3SeYg/un+JfwII/L1pkkgxxiu5NNXRg1bQzb+xI1KPVYchlTyZiD/ABD7jH6qMfVDWxourzyXsdtLtKvkA45FQ2pja6K3DsbedRE68ALzkN9QcfhmsO8u5tH1FLg2kkawSA+QzAyN9ccCkqaafkJzakjutX/48T/vCubc8E15kfiV4hfW7lrkB4WYg2f8KY7A+v8AOqzeNdT1iF7ZikYYnIjGCR6ZrmkbXLOrXVxrGpuwQDb8mE5woPr3qSOGC3jwmcgDcGxnPqPb/JqTTGWwtmdzlmOWB/p7Va+yi5/e8CPqMdqzVSKT5le5Si3sZLRzSsHV5IwDlXQ4IPrWlvstZAtryyha9QAJPtH7zjnI7dPpVctJdzC0sU3u3UjoPc102m6LFp0O7PmXDffkx+g9qiHMVKxm2fhqziwZUVj/AHUUKP05rZt7O3gX91Ci4745/OpQmOlKvANPqJGdqp+VfoaxGNbWq/cX6GsRqoBh60Uh60UCKgNSCubi1e6MQJKkn/Zp39rXmeGX/vkVi4s6FG+p0oNcv4g1Ay3It42+SPrj1pX1a8VCxlx+ArEdjJIWYkknk1rSj1ZjXdtBFXcwHrVzcIwEXPuRTIVVVO7rimqC5+U8e9dSVjleoqJuzkcA/ifap0TDbj24FNGY0GVHqKjM3zZOc4xinawrD3Y7cdyMCmKSXAJxj9KYhx261KoG0gfQ/jSBioMfoADUoU4IJ79fp1po4Yj2A+tKwJK4x3JOKYhkoUtjp7VWZDvK9xU8jFpQFGADzUXUkep5PrSZSGgcDI/GnqF759zUijhOBk07GePXkZ+tCC5CRyMHNRMD3qdgCTjn3qMjgkdKGh3IsUoAAo70uM1Izp/h7ctb+MrNFJxOGib8VJH6gVW8YW8dr4u1RFGAZvMAH+0A39avfDeze78dWG1Swh3ykAZ4CnH64rr9Z8O6FpOq3Ot+LrsSTzPui02FsnAAA3kd+Og/Ol1HujzLTtG1LWZ/J06ymuXHXy0JA+p6D8a+h/AHhfT/AARpO6WQvqdyqm5k3DC45CqCe2Tz3rg/DnjybWvFul6Jp9nDp2kySlTFGoBYAE446ZwK9Z1QBYHsLONVuJ0KKqcYB4LEjoBTXciXY37BopYfNiIEZ9Dlm/H/APXV3GQA3C+g71h6fDa+HNEiikl+SFfmc9WPUkD171LpN/e39+0jWu20aPMbHtz3+v6VVzO3Y0FtJHunnblcYjU849/rU5g2jhV+ntUlzPDY2kt3eTpDBEu6SSRsKoHcmuH/AOFipqLSf2Fp7zwIcfa7kmNGP+yo+Y/jtqZTjFXkzSFOU3aKOovLRJ0B3FXHQnkVjyDZ8jEBgcEVHpWpa3qIna9+zJDjCCKJlb35LGh0QSFWU5HOQOtc866+ydlLCy15nYe3+qP1H86ctVAr7DhiD1wTU8cgOAeG9KuFWM3YmdGUFcsCs3xON3hPVR/06yf+gmtEGqGuNHcaHfWiyJ5s0Dogz1JBArUyPllqu2Bwj/UV1cPwu1uU/vJrWMdzuLfyFaVr8L7iIkSajGM/3Yyf61mkyTimaq0mM16OfhduH/IW5/64/wD16qS/Cy8/5Y6jAT28xGX+WaLMZwFZ0xzIT712958P/EdoGK2P2hR/FbuH/Tr+lcmdNuo9Ujs7q3lhlLgFJEKkDvwaEB1ejWzRaVArDBK7iPrzV8xt6VJGoVAAMYHanjmo3NtirsOakWOrQUNTxGD7U+ULmZfOLexmlzgqhI/KvOySTXceK5PI0vYDzIwX+tcXbxmSZV7d6qKsZTd2K1tKqBtuQRnioa3R8uPSo3t4n+8vOOtXYmxRsjtLH1q5vy1QmFYpNiGp1jWpKRNG5UHHcd+asQSGOUdAG54qsg2j1qQ+Y52xRM+08nIAH+NKUboadmen+DbttQtJNIyDLnzrUE4+bHzr+IAP/AfetVp8AgkZHBrzbQ9RltLqC4hfbJE4dT6EV6BePGWjubcYtrlBLGP7ueq/8BOR+FXhp7wYVV9osiYEEHoeKqeI0a/tbe53ZaQiGU+jqOv4rg/XNQCfrV7S7nfM9odp+0Dam8AjzBnbnPY5Kn2Y10SbSuZWT0OX1HwlaalYYs1WG/jGUkzgS/7L+/ofwPHTzdWk03Ut0kR3xsVkjbjB7ivWTqEUU7YUxj+63VT3Fc94m0VNbkFzp6ZvlGWC8eYB6+4rlT6M1lHqh+n6rpeo2MZlKrdJzlT1How9fcVpWOlT3iSzNO8FtIMRxgAn6mvLVLW9xtcvHg4cAYPHtXtWkzwXGk2sls7PCYxtZjz+PvWbpxvcqM3aw6x0+306Hy4VGT95z1Y+9Ws0h60DrVgLtGaikAVjipc/MKil++ahjRk6qflX6GsVq2dVPyr9DWI1AMaaKQnmigRxEK5iXipNuO1MibEC1Ir+wrN3udkLWRBdEiMAdzVaFMvluFHWp7s5lUAdBShCsRAH3j/n+VdNJaI4K8rzZGx3E46AU5f3SFj1xxTTtiHykE1E0jOec1o3YyQ95mYDn60gwxpoUEVKFww7AelGrGAXrz0707DDsCKQN8jZ6ZpTJlhkEAdKYDi/JPIJFPdlOzbkgDBzUW7IyegpGxx1ANMVhWIL45x3Jpi8nA98mlKkDI5+tJkrxjgelSFiSNcNgDoaCzYz0DcE00SDPT8Kaz5ULkcUCs7ik5PyjnFJ94HGMDigEZAPJPJp0UMsoKQxO7Hsi5JpDIjgnJ9KWOKSaRUiUs7kBVHUk8ACt2x8D+KdR2/ZfD+pSD+99nYD8yMV3vgj4ReLrbxDa6hqGlpBBBukUSzJnftO3gEng4P4UrjsO0+3tfh1ok7rtk114C1zP1ECnpGv44yfWvKbm5vtZ1AySvLc3UzYA5YsT2Ar6L1/4P6hrlpFarqltaozeZcylS7yv+nHoM9hV3wv8F9L8No8h1J571hj7SIgGQei5Jx9etQr9SnbZHnHgvwYmiXUd5fKk2rgB4oM5W1H95yOre3+R6daa5ounO8cl2HuHPzyyDDSEdseg7AVs6P8PNB0ae4uFlvbme4IMkk82ScfQDFasvh7QJipn0q2nZPumZd+Pzqk2iZJNHm2u+N7Q30DQIs0UBDAHIG4H/8AV+td74Q1A6locVyY2QEnGfrnP61qw2enWv8Ax76faxf7kKj+lTm4IGBgCnd3J5Ujyr4tXF5rOtaP4WtpdltL+/uMH73Jxn1A2k49xW1ouj21rDDbou23iUDB/wAaq+P5bDSta0zXpv8AWIkluRn7wOCOx5HP510Vrc2jadGFIUOgJ38dR0+tc1WDlK72O7DSUYNLcs29zBDeeSgUBgCoHpVbV7X7ORKn3T61wPizW7/wvcW940LyQJLlJVOQVPVD/Q129zqi6h4cgvEUkTIHQY55HFQ0pKx1yjyNNMx3vMXUWBndhCB/OtOJGumZIVyw/izgL9TVDTNElvLtp5yYwmFKjjnrx+fWuoiihs4REgVEHYmqp0He7OariF8MTGuoBCAkss7s3eOIlc1W/suCXB8y5z6mHFb7XtuvWVM/WozqFv8A89lFdVmcdzEOhooysk5P/XL/AOvTXsYYcCSSVT6tEa3hqFsf+W6fnTxcQSDh0P407MDnxZQnlLpMe4NPTTyx+Vo2Hrurcyq8ptxSPJG6FSVOf4T3pAYyxtBG2xyr5GFA6+1N1Pw5aatpdxc6iitMI2ZJCo3IQM5B6itKC0Et2rPG3lj5cnsPTNalzCjQSQLhUKFR7AikxXPn3ULaOzvpbeKYyqhA3FduTjnio4VDyqD0zWh4hiig1ueKJ9+0Krtkn5woDcn/AGs1W0+Iy3cajuaxW50Ho2n+DtMu7QFkZWKg5Bqrd/D4rk2tx+DV1+lxmK1UegAq61dnJEwuz5r+JOk3mlXFnbTryys429McCuSsoSilmHzGvTfjBOX8WxRZ4itF/DJY159kg5PBrKSSYwwTnAz7igDik7A56nilJ+Xr1pAUZGP2pvrUwfNVm4uX9jT8nNSMnaYJzXbLp9lN4TsZLZgLjyg8h/vMeT/OvPpSWHFXrDV7yyiESkNGDwrVSa6iL6Zt7rAPDcivQPD8r32jT2bcvFm4g/AfOv5DP/AfeuEjmhuwkpXbIDyK7HRrw2skMsJAaNgy/UVnZxlzI0TuuUsF6bFODOoYMVVhu2HBx3x71a1a2S3uxJAMWs6iWL2B/h/Agj8KoBgrfKPvda7bpowDX0Nzq0UkYO+8iWcgdnJKsfxZSfxq9aQXNrFHb6VsluWbbNIRkg9l2+hrY1nw68TWciErc29mscmGwRklyP8Ax6qM4vI7SCx01DbeYp+1XbY3gH+FOe46n/J4avMnZHTTcXqzz+HSbjxHr7w30bIICVmkA5XHG3Pf0r0S2tobK2S3t4xHEgwqjtSW1rBYwCGBQqD8yfU+pp7PTStuS9Xcdnmgdaj8wUoYE8UwHZ+YUyU/Madn5hUcp+c1DGZWqn5V+hrEY1s6r91foaxWNADCeaKQ4zRSEcVEQYlGOlTAHjityW1hnUhkAP8AeHBrDuEa2kZDk46EVK952R0qajHUqyj/AEhi3Cg0hnPHZR0FMfJJOSaQDpxXWlZWPPl7zuIFLknB55p6qPMOOeKQucYGaAeODgegosIeiho8nqKFQldy01Sx+VQPxq3FYXkse2G1nfPcIcVaTeyJclHdlYhsAEcfSlXaGy2c1rQeHdUdyz24UH++wFWovCF5Inz3EKt6HJH6Ctlhqz1UWZPE0k7cyOeIGTz9AKYeg4+tdXF4Jk6y6hCn+4hNXrfwTYbh5t9I/sAF/mKxnTqxV+SX3M2jOnJ25196OGP3gTwKC3PI6CvR08I6Kn34y5H9+Y/0q7DomlQkeXZWpPqwBP61xyr1UrxozfyZ1KjTvZ1Y/eeVKrOflUk+wzWnpfhvWdavEtdP026nmc4ULGcfUk8Ae9emiBIDtSBE/wB1QK9s8CWVra+F7WeGJRNOpaWTHJOTxn2qKOIq1ZWcOVeZdahTpxup3fkeV+EfgTaR30cfim8aS5MXn/ZLY4XbnGGfqT9MfWvY9D8OaH4ctpLXSNOgtlHLFRlmPux5NT3i20F9FqM0ipJFG0QZmwNrEE8d/uisnS9ej1DXnt45AysGO0c4A7n0rt5G1c43JJ2Og8/I9Kx9VuJlnUBiExx8xAq0ZlUkMeQaje5jI55+opLQGS2ksj2iGQ/MR1PWhpNp6mqzXgHQVXkusnNFguXzIBUTXCis5rr3qvJd+9OwrmnJd/hVaS7x3rLkvPeqUt9701EOY5/xY81zq6OWBW2ZZIgezYFcVr+vXj6sZLhyIesaqflHqPrWv4w1GSKVzGxDPgDB6cVwep6rNFD5TYkB67wDXlyVSNZu90evScHSS2O5OtxX/hG4i1KYSxy/u4425IwM5+g4rvfB2rxa1oVgISomt41DqR3UAfrXzdBd3E58ncQnSvV/g/cY8QXUG52H2bJOMLkMOlddOylqZ1Zc1Jnskl0U/wCWK59jiqM1/KCSunpIfd1/rWvGMk9cdqjkPzduT6V1XPNMBtc1GM4TQi3+7NGKYfEuqDhvD0oHr50f+NbUzeTHJI2P9kbRWJNdTTuwXbgDg7B1pjD/AISK5b/W6Jt+ssZ/rTJNbs8/vNKA9SpQ/wAjSyRsgALJk9TtFMVQWILjHoFFK4FSfxFo8fDWk6n0Cn+hqxpuqWl3OPstk5Pqy/4mobmNC3zYIx6CrWjRhLhZIwQo+/6VlKTLSOglMyzWgddqncSBjjip5T1z3pL1y89owwUIbn8KpajdLbWkszHAVSaVxWPDr2N/7RuFOSRKw/I10nhTRnmvEkdThTuNLaQ2kk2bgeU7HLMwyM/Wu/0e2tYrcfZpI5B3ZGBopRjLVO5rO60aNKFdiAU4mlzTTXSYnz38UZd/jq9wfuLGv/jg/wAa4zGM57+9dX8Sjnx9qfTqn/oC1yeAQD7VjPcocDng/hSnDYA7dvWmhueRx60Z5wOvTrzUgUnU/a3qQLmnOuLgH1AqYIPSpGRJFmneVVhEwDj0pVXkAjnNMC5boEQYHNadpevb8EZFU417VJt4pDPQrES3dkNM1W3vbNN3mQTtbsVRiOQwxypHcdPxNXItP03w7cxSzXCavqTH/RbC1VtrP1DSOwG1R1NelyjFhGB/zzX+VcqNPiifUdTaYbkXJTHOApJx/wB81pUlGjS5pPQxU3OWxRisbiDSZJtSuftd/LIZZZTnALHJVR2A7VmyNzUr63JdvdW5hVI4ztDbskkH/wCtVCSYCueNSM1dM7q2GqUGo1FZtXCR8ZqnJc4NNmmzmqbtQ5GSLH2rnmpUnBPBrOzk05W5qbgayy/MKJHyxqpE5OKl3ZzRcChqh+RfoaxmNa+pH5F+hrGJpgNNFITRQIjWyuW6RN+PFZc/hvVLm5lbEYRjwWf/AArsjKidWApVnVjhEZq+gp5VShrds8KrmdWelkjk4/Bk7j97dIueu1SauJ4MtVx5tzK2PQAV0e9z1OPYUuccgc10xwVFdDlljKz+0Y0XhXTEx+6d/d3NXI9A02IfLZwn6rn+dXeepNOVq3WHpraK+4ydeo95P7xsVnFDgRRRoP8AZUCpfLbOMCopHWM5LGnpKGUFTmrWhDVx4joZAeKTecUpkNMQeWT9PpSeV60nmNjik3OT1oHYf5Y9M1MsCFcvhfaoAxHelLsxGSMUrNgmkK8SFvk59zVyT4heIfD2kDTdIiidVJKySITjPUDmqE0pICoygd+ahLBcfOufrSnQVSPLIdPESpz5onpnhvw9qnijSLPVdY1ZmFxGJDHH2z1B9K7zS9EsNHTbaQBWxgueWP414toni+60VgIrlQg6p1Q/Uf4Yru7X4saIbYNdrNHMOqxruB+hryMRg66dkrryPWoYyhLV6PzNu/l8q8lXPeqTXXvXGaz8RtPub6SW1hmMZxjcADWLL4/Y52W35tURwNd/ZNJYyivtHoz3fvVaS79681l8cXj/AHYlFVJPFWpynC8Z9BWiy6qZvHUz0yS9A6sBVWbUoUBLSqPxrzKa41i+X/j9niHquB/Sqg0xAd95eXN2/wDdaQ7fyFWsvnfUl46Fju7/AMXaXaZ8y8jGO26uau/iJYltlqktw3YIhNZS6XbSNn7JEoH+yKvQWVtboZNqKo9Bito4C27M3jV0RiXFnqOr3Ut/czSWySNuVC5O0fTtWfcaU8rbftZf3K1uahdvcv5cPCDii2tNoy2a0+p0XpyiWLqrW5iweHivzG4f/gPFei/DC3Wy8QyYycwHknJ6iueCAdK6PwRK0Piq02LkPuRvpg/4Uq2FpRpycYq9h0sTVdRKUnY9nyPL3dscVWZlUbm7VJI21QozjFULks0ZyQMV4SPXKt5cNcEqOEH61ThGGwKkDAZpkbASmrsIr3rEMFByantLMtHvY8VEY/Mudx5FaYkEemSyY+70qWNGFqksULbQckVc8NaraKZYpyBvxgms2PTZb1jLLJ5at7c1qadoFk8vlDLnGTk1hK7dy1ax0F2qRS2saHj5mH0xXKeJr4Sf6DGckjc+Owz/AI1sazcnSgJJMeVFAxUA85yABXGRGW4Mtzcf62Xk46D0ArlxNXljyrdnRh6fM+Z7Iz3tyOgpY/NiYMrlWHdTg1MxKk4X86b5mDyMV5im07noONzRttf1K3wBO0qjtKN369a2IPFS7f8ASrcr6mNs/oa5UMCSS/5Cp40EnYn8K6aeNqR63MJYeL6HA/EO2lvvFd1qFrBJJbShCHCk8hQDx9RXGYI4YEH0r3U2u77sefwqCbw3ZXuftdpC34YP5itljrv3kYyw38p4hjPrnH5UZ7c/nXql98N9Ll3NayTQOenO5R+FcxffDzVrUk25juU/2TtP5GuiOJpy6mUqM0ckwJCNirKqD06VPc6TfWMZW6tZoiD1ZDj86ZEPkGetapp7GbTW4EARtxxikiyZFHvUkgPkEjrTLcZlXOTVCNBB+dSe9MBxinhuaQH0nI+7S4WH8UKH/wAdFeeajNNJrd3Zb2WGWAElT9VP6NXc2svm+GtOk/v2kR/8cFcNqQx4iz6w/wBa6K1GFWg4zV0c1KTjU0MqLR5rK6uLv7UJIXBJVhhsk/l3qvNISTWveMfsr81hSHmvOhBQVonqV8RUrtOo72ViNmqJjTmNRk1RiJT1PNR55pVPNAFyI1Nng1WiPSp89aYijqR+Vfoax2Na2pn5F/GsdjTAaTRTSaKBGqkMaHkFz71ZVn6BQBTd3fApw+Yc19qfIWsPDjvjNG2U8qUx9KbgIcgc03zWHeny32Fe25KuehIJpxbA4/Oq3msWGcVJu3cEChK24Oz2KkiNNcD5uM9Ku5it0AJ/CmE4XgAe4qEQq7jcWOfeqUUS21oOe9P8KgUC5cjJ4qVLaLPTpUjwxqhO2ndInlk+pSa4mc4Un8KD5qj5t341Xe7lDlVIUf7Iqa2y5BZiT7mmpDcH1AbyetLtbvnFaKqoX7ooAGOgo5yeRmYVbtmkMch6A1qYHXApelHOPkMr7PIR900v2OVu2PrWr3p3U0ucaizKGnOepFPXT1/iP5Vo44FN7ZpczL5SulnCuPlz9ak2KgwoApu9mPJpSBmldj5UIcE9c0ioGP3aMc1YChIi46+9IaRFII4E3zEH0Wsya4lu324wnYCnM7XEuZOalUhOFRaCthsNqqAEkA1P8o4DCozM3oPyqSOQt1A/KiwChRn71XtK1JtH1KG9jTzDHnKdMgjFVc+wpe3QUpJSVmXFuLujtpPixAke1tKvcjugRh/OqT/EyxmJ3w6hFn1tgf5GuXAHTFARSDxXE8vpdDrWOqLdI6X/AIT3SGPN3cp/vWT/ANKUeOtDH/MTI+tpIP6VzQhQnpT/ALJCf4an+z4dx/X5dYnRf8J9oSc/2qP/AAGk/wAKjk+JWgrE0Z1JmU9Qts9YJsLdusYpP7OtQM+SuaTy6Pcf9oP+X8TQl+KekIu2KS5kx0xbkf1q/oXxMha5aSGwu5VQZbEOOKydO0y0nvAjwrjGeK27RERHhjRUjDYwoxn615+YUKeFpOpLX+vU78DUnip8qVkaF3rUniRwyWssUAIJEnU46DjsKlS2k29APrU0aLEiBRxilaRs46CvkpVZ1HzS3PoFTjBcq2M2S0/eHL/lTfscYPILfU1JM7B+tGScZrBts3UUCxQovCr+VTRSKCNoGfpTMD0qPcQ3FZ9SrGgZHAzgc1GZQOppuSY+tVyMnJqpNolRRdjljJ/xq2u0jgCstQMZq7buw+Wrp1G3ZkTgglt45VIcBs9QRmsm48H6NqG7faIjn+KP5T+la+TvbmnQytuHNdMKjT0MZQ0OJvvhck0Z+xXzRnssq5H5iuWu/AuuaZNue3EyDPzRNn9Ote1LIy8jqaS5OYcmu2NeSRzSpRbPBJYZYTtljdGB6MMUwN7V6/eWkFxlZYkce4rnNR8Nab5LSJE0bf7DYFXHFJuzRMsO0rpnoegzef4I0h85P2ZVP4cf0rldW412A/3o2H863/Cg2eCbKPJIQyKM+m81haz/AMhezP8AvD9K9eOtL5Hl7VCrd82z/SsKTrW5df6iT6VhSda8w9AgY0wmnN1qNqAEJpVPNMNKDzQBbiNTZ5NVoz0qfuaBFLUT8i/jWOxrW1H7i/jWQaYDSaKax5ooEf/Z">
            <a:extLst>
              <a:ext uri="{FF2B5EF4-FFF2-40B4-BE49-F238E27FC236}">
                <a16:creationId xmlns:a16="http://schemas.microsoft.com/office/drawing/2014/main" id="{2BFEB7B1-8B0F-4B19-9BBD-E2D1E5F3E8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7433" y="-144461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8F5025F-82E3-433B-8070-FF07AD703780}"/>
              </a:ext>
            </a:extLst>
          </p:cNvPr>
          <p:cNvSpPr/>
          <p:nvPr/>
        </p:nvSpPr>
        <p:spPr>
          <a:xfrm>
            <a:off x="954362" y="1645876"/>
            <a:ext cx="9903580" cy="1083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2000" b="1" dirty="0">
                <a:latin typeface="+mn-ea"/>
              </a:rPr>
              <a:t>用各种分类器（包括</a:t>
            </a:r>
            <a:r>
              <a:rPr lang="en-US" altLang="zh-CN" sz="2000" b="1" dirty="0">
                <a:latin typeface="+mn-ea"/>
              </a:rPr>
              <a:t>svm</a:t>
            </a:r>
            <a:r>
              <a:rPr lang="zh-CN" altLang="zh-CN" sz="2000" b="1" dirty="0">
                <a:latin typeface="+mn-ea"/>
              </a:rPr>
              <a:t>、</a:t>
            </a:r>
            <a:r>
              <a:rPr lang="en-US" altLang="zh-CN" sz="2000" b="1" dirty="0">
                <a:latin typeface="+mn-ea"/>
              </a:rPr>
              <a:t>knn</a:t>
            </a:r>
            <a:r>
              <a:rPr lang="zh-CN" altLang="zh-CN" sz="2000" b="1" dirty="0">
                <a:latin typeface="+mn-ea"/>
              </a:rPr>
              <a:t>、逻辑回归、线性判别分析四个）进行分类后发现，翻拍照片能被很好的区分，在按照</a:t>
            </a:r>
            <a:r>
              <a:rPr lang="en-US" altLang="zh-CN" sz="2000" b="1" dirty="0">
                <a:latin typeface="+mn-ea"/>
              </a:rPr>
              <a:t>3:7</a:t>
            </a:r>
            <a:r>
              <a:rPr lang="zh-CN" altLang="zh-CN" sz="2000" b="1" dirty="0">
                <a:latin typeface="+mn-ea"/>
              </a:rPr>
              <a:t>的测试训练比随机抽样</a:t>
            </a:r>
            <a:r>
              <a:rPr lang="en-US" altLang="zh-CN" sz="2000" b="1" dirty="0">
                <a:latin typeface="+mn-ea"/>
              </a:rPr>
              <a:t>1000</a:t>
            </a:r>
            <a:r>
              <a:rPr lang="zh-CN" altLang="zh-CN" sz="2000" b="1" dirty="0">
                <a:latin typeface="+mn-ea"/>
              </a:rPr>
              <a:t>次后</a:t>
            </a:r>
            <a:r>
              <a:rPr lang="en-US" altLang="zh-CN" sz="2000" b="1" dirty="0">
                <a:latin typeface="+mn-ea"/>
              </a:rPr>
              <a:t>knn</a:t>
            </a:r>
            <a:r>
              <a:rPr lang="zh-CN" altLang="zh-CN" sz="2000" b="1" dirty="0">
                <a:latin typeface="+mn-ea"/>
              </a:rPr>
              <a:t>分类器的平均正确率达到了</a:t>
            </a:r>
            <a:r>
              <a:rPr lang="en-US" altLang="zh-CN" sz="2000" b="1" dirty="0">
                <a:latin typeface="+mn-ea"/>
              </a:rPr>
              <a:t>83.2%</a:t>
            </a:r>
            <a:r>
              <a:rPr lang="zh-CN" altLang="zh-CN" sz="2000" b="1" dirty="0">
                <a:latin typeface="+mn-ea"/>
              </a:rPr>
              <a:t>。具体平均正确率如下表：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012862B-FA1A-413E-BDCE-024B2646F859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582E56D-7D5C-4F50-8649-DA309D62D7FD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处理结果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9950F6C-85D5-4CD8-9FDC-425671113B08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7AA2CB6-9FA3-4DC9-AFC6-1BF284251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829949"/>
              </p:ext>
            </p:extLst>
          </p:nvPr>
        </p:nvGraphicFramePr>
        <p:xfrm>
          <a:off x="1129890" y="3319886"/>
          <a:ext cx="9081715" cy="27716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31289">
                  <a:extLst>
                    <a:ext uri="{9D8B030D-6E8A-4147-A177-3AD203B41FA5}">
                      <a16:colId xmlns:a16="http://schemas.microsoft.com/office/drawing/2014/main" val="724789526"/>
                    </a:ext>
                  </a:extLst>
                </a:gridCol>
                <a:gridCol w="1768778">
                  <a:extLst>
                    <a:ext uri="{9D8B030D-6E8A-4147-A177-3AD203B41FA5}">
                      <a16:colId xmlns:a16="http://schemas.microsoft.com/office/drawing/2014/main" val="3101818021"/>
                    </a:ext>
                  </a:extLst>
                </a:gridCol>
                <a:gridCol w="1669002">
                  <a:extLst>
                    <a:ext uri="{9D8B030D-6E8A-4147-A177-3AD203B41FA5}">
                      <a16:colId xmlns:a16="http://schemas.microsoft.com/office/drawing/2014/main" val="2289368091"/>
                    </a:ext>
                  </a:extLst>
                </a:gridCol>
                <a:gridCol w="2015231">
                  <a:extLst>
                    <a:ext uri="{9D8B030D-6E8A-4147-A177-3AD203B41FA5}">
                      <a16:colId xmlns:a16="http://schemas.microsoft.com/office/drawing/2014/main" val="3018741178"/>
                    </a:ext>
                  </a:extLst>
                </a:gridCol>
                <a:gridCol w="2097415">
                  <a:extLst>
                    <a:ext uri="{9D8B030D-6E8A-4147-A177-3AD203B41FA5}">
                      <a16:colId xmlns:a16="http://schemas.microsoft.com/office/drawing/2014/main" val="228101117"/>
                    </a:ext>
                  </a:extLst>
                </a:gridCol>
              </a:tblGrid>
              <a:tr h="9500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SVM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KNeighborsClassifier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LogisticRegression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LinearDiscriminantAnalysis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extLst>
                  <a:ext uri="{0D108BD9-81ED-4DB2-BD59-A6C34878D82A}">
                    <a16:rowId xmlns:a16="http://schemas.microsoft.com/office/drawing/2014/main" val="401543683"/>
                  </a:ext>
                </a:extLst>
              </a:tr>
              <a:tr h="1821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1000</a:t>
                      </a:r>
                      <a:r>
                        <a:rPr lang="zh-CN" sz="2000" kern="100">
                          <a:effectLst/>
                        </a:rPr>
                        <a:t>次平均正确率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80.08%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83.2%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81.53%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80.39%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0117" marR="130117" marT="0" marB="0" anchor="ctr" anchorCtr="1"/>
                </a:tc>
                <a:extLst>
                  <a:ext uri="{0D108BD9-81ED-4DB2-BD59-A6C34878D82A}">
                    <a16:rowId xmlns:a16="http://schemas.microsoft.com/office/drawing/2014/main" val="2824998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29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FDD9C0-BD2E-4567-829D-E7D18FA3157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818E35A-257A-4815-8990-52D149B5612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6A7639-A63D-4CC9-AF76-8CD6498CA6CF}"/>
              </a:ext>
            </a:extLst>
          </p:cNvPr>
          <p:cNvSpPr txBox="1"/>
          <p:nvPr/>
        </p:nvSpPr>
        <p:spPr>
          <a:xfrm>
            <a:off x="5590253" y="1646363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  <a:latin typeface="+mj-lt"/>
              </a:rPr>
              <a:t>03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921A7B-DC51-4A49-8438-7A75D4812A97}"/>
              </a:ext>
            </a:extLst>
          </p:cNvPr>
          <p:cNvSpPr txBox="1"/>
          <p:nvPr/>
        </p:nvSpPr>
        <p:spPr>
          <a:xfrm>
            <a:off x="4837778" y="3180313"/>
            <a:ext cx="585787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n-ea"/>
              </a:rPr>
              <a:t>深度学习算法</a:t>
            </a:r>
          </a:p>
        </p:txBody>
      </p:sp>
    </p:spTree>
    <p:extLst>
      <p:ext uri="{BB962C8B-B14F-4D97-AF65-F5344CB8AC3E}">
        <p14:creationId xmlns:p14="http://schemas.microsoft.com/office/powerpoint/2010/main" val="47586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724B58-57C2-48B4-B871-0EC44A0E5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61" y="2131213"/>
            <a:ext cx="6139775" cy="3526322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深度置信网络</a:t>
              </a:r>
              <a:r>
                <a:rPr lang="en-US" altLang="zh-CN" sz="3200" b="1" dirty="0">
                  <a:latin typeface="微软雅黑"/>
                  <a:ea typeface="微软雅黑"/>
                  <a:cs typeface="+mn-ea"/>
                  <a:sym typeface="+mn-lt"/>
                </a:rPr>
                <a:t>DBN</a:t>
              </a:r>
              <a:endParaRPr lang="zh-CN" altLang="en-US" sz="32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4" name="Rectangle: Rounded Corners 40">
            <a:extLst>
              <a:ext uri="{FF2B5EF4-FFF2-40B4-BE49-F238E27FC236}">
                <a16:creationId xmlns:a16="http://schemas.microsoft.com/office/drawing/2014/main" id="{86A9236E-24CC-438E-92A2-4867FDD43F90}"/>
              </a:ext>
            </a:extLst>
          </p:cNvPr>
          <p:cNvSpPr/>
          <p:nvPr/>
        </p:nvSpPr>
        <p:spPr>
          <a:xfrm flipH="1">
            <a:off x="6265818" y="3121667"/>
            <a:ext cx="339636" cy="33925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>
            <a:normAutofit fontScale="92500" lnSpcReduction="10000"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8495DC7-604C-4F0A-A7BB-0E8C52683F4D}"/>
              </a:ext>
            </a:extLst>
          </p:cNvPr>
          <p:cNvSpPr txBox="1"/>
          <p:nvPr/>
        </p:nvSpPr>
        <p:spPr>
          <a:xfrm>
            <a:off x="6873601" y="3029684"/>
            <a:ext cx="4493538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656D78"/>
                </a:solidFill>
              </a:rPr>
              <a:t>极大保留图像原有细节信息</a:t>
            </a:r>
          </a:p>
        </p:txBody>
      </p:sp>
      <p:sp>
        <p:nvSpPr>
          <p:cNvPr id="16" name="Rectangle: Rounded Corners 40">
            <a:extLst>
              <a:ext uri="{FF2B5EF4-FFF2-40B4-BE49-F238E27FC236}">
                <a16:creationId xmlns:a16="http://schemas.microsoft.com/office/drawing/2014/main" id="{F7E9F887-C4EE-4672-9ABE-0CC4783A9555}"/>
              </a:ext>
            </a:extLst>
          </p:cNvPr>
          <p:cNvSpPr/>
          <p:nvPr/>
        </p:nvSpPr>
        <p:spPr>
          <a:xfrm flipH="1">
            <a:off x="6265818" y="4325611"/>
            <a:ext cx="339636" cy="33925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>
            <a:normAutofit fontScale="92500" lnSpcReduction="10000"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7D22636-AC83-43A1-B168-140B9D0E6E74}"/>
              </a:ext>
            </a:extLst>
          </p:cNvPr>
          <p:cNvSpPr txBox="1"/>
          <p:nvPr/>
        </p:nvSpPr>
        <p:spPr>
          <a:xfrm>
            <a:off x="6873601" y="4233628"/>
            <a:ext cx="4493538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sz="2800" b="1" dirty="0">
                <a:solidFill>
                  <a:srgbClr val="656D78"/>
                </a:solidFill>
              </a:rPr>
              <a:t>有降维作用，便于图片处理</a:t>
            </a:r>
          </a:p>
        </p:txBody>
      </p:sp>
    </p:spTree>
    <p:extLst>
      <p:ext uri="{BB962C8B-B14F-4D97-AF65-F5344CB8AC3E}">
        <p14:creationId xmlns:p14="http://schemas.microsoft.com/office/powerpoint/2010/main" val="214416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翻拍检测方案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13" name="Rectangle: Rounded Corners 40">
            <a:extLst>
              <a:ext uri="{FF2B5EF4-FFF2-40B4-BE49-F238E27FC236}">
                <a16:creationId xmlns:a16="http://schemas.microsoft.com/office/drawing/2014/main" id="{E2AE7E33-81C0-4757-A974-EB7EC35F3416}"/>
              </a:ext>
            </a:extLst>
          </p:cNvPr>
          <p:cNvSpPr/>
          <p:nvPr/>
        </p:nvSpPr>
        <p:spPr>
          <a:xfrm flipH="1">
            <a:off x="2140263" y="4809497"/>
            <a:ext cx="339636" cy="33925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>
            <a:normAutofit fontScale="92500" lnSpcReduction="10000"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0F02632-777F-43A5-B243-7423E649E03C}"/>
              </a:ext>
            </a:extLst>
          </p:cNvPr>
          <p:cNvSpPr txBox="1"/>
          <p:nvPr/>
        </p:nvSpPr>
        <p:spPr>
          <a:xfrm>
            <a:off x="2748046" y="4748292"/>
            <a:ext cx="7571303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656D78"/>
                </a:solidFill>
              </a:rPr>
              <a:t>翻拍后的图像与原图像在局部区域会有一定的灰度差异</a:t>
            </a:r>
          </a:p>
        </p:txBody>
      </p:sp>
      <p:sp>
        <p:nvSpPr>
          <p:cNvPr id="18" name="Rectangle: Rounded Corners 40">
            <a:extLst>
              <a:ext uri="{FF2B5EF4-FFF2-40B4-BE49-F238E27FC236}">
                <a16:creationId xmlns:a16="http://schemas.microsoft.com/office/drawing/2014/main" id="{92BF7C04-E172-4D11-8556-B4382B73BF7E}"/>
              </a:ext>
            </a:extLst>
          </p:cNvPr>
          <p:cNvSpPr/>
          <p:nvPr/>
        </p:nvSpPr>
        <p:spPr>
          <a:xfrm flipH="1">
            <a:off x="2140263" y="5778718"/>
            <a:ext cx="339636" cy="33925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>
            <a:normAutofit fontScale="92500" lnSpcReduction="10000"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4BD3455-FB73-4A18-B133-86C376D8CA77}"/>
              </a:ext>
            </a:extLst>
          </p:cNvPr>
          <p:cNvSpPr txBox="1"/>
          <p:nvPr/>
        </p:nvSpPr>
        <p:spPr>
          <a:xfrm>
            <a:off x="2748046" y="5717513"/>
            <a:ext cx="6032421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656D78"/>
                </a:solidFill>
              </a:rPr>
              <a:t>训练得到高层的抽象特征以区分出翻拍图像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D36A2E-15C2-418C-9506-4F18BE29E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161" y="1461283"/>
            <a:ext cx="8421677" cy="302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FDD9C0-BD2E-4567-829D-E7D18FA3157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818E35A-257A-4815-8990-52D149B5612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6A7639-A63D-4CC9-AF76-8CD6498CA6CF}"/>
              </a:ext>
            </a:extLst>
          </p:cNvPr>
          <p:cNvSpPr txBox="1"/>
          <p:nvPr/>
        </p:nvSpPr>
        <p:spPr>
          <a:xfrm>
            <a:off x="5590253" y="1646363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  <a:latin typeface="+mj-lt"/>
              </a:rPr>
              <a:t>04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921A7B-DC51-4A49-8438-7A75D4812A97}"/>
              </a:ext>
            </a:extLst>
          </p:cNvPr>
          <p:cNvSpPr txBox="1"/>
          <p:nvPr/>
        </p:nvSpPr>
        <p:spPr>
          <a:xfrm>
            <a:off x="4837778" y="3216023"/>
            <a:ext cx="585787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n-ea"/>
              </a:rPr>
              <a:t>当前成果与目标</a:t>
            </a:r>
          </a:p>
        </p:txBody>
      </p:sp>
    </p:spTree>
    <p:extLst>
      <p:ext uri="{BB962C8B-B14F-4D97-AF65-F5344CB8AC3E}">
        <p14:creationId xmlns:p14="http://schemas.microsoft.com/office/powerpoint/2010/main" val="224982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当前成果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88567FC3-5249-457A-B2F8-D0458573CB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736" y="279844"/>
            <a:ext cx="4764734" cy="647162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985E7C4-9DC2-4CE9-8E2E-0AEFFEAC307C}"/>
              </a:ext>
            </a:extLst>
          </p:cNvPr>
          <p:cNvSpPr txBox="1"/>
          <p:nvPr/>
        </p:nvSpPr>
        <p:spPr>
          <a:xfrm>
            <a:off x="1307709" y="2967321"/>
            <a:ext cx="3847491" cy="138499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2800" b="1" dirty="0">
                <a:latin typeface="+mn-ea"/>
              </a:rPr>
              <a:t>根据已经编写完成的</a:t>
            </a:r>
            <a:r>
              <a:rPr lang="en-US" altLang="zh-CN" sz="2800" b="1" dirty="0">
                <a:latin typeface="+mn-ea"/>
              </a:rPr>
              <a:t>LBP</a:t>
            </a:r>
            <a:r>
              <a:rPr lang="zh-CN" altLang="en-US" sz="2800" b="1" dirty="0">
                <a:latin typeface="+mn-ea"/>
              </a:rPr>
              <a:t>算法，我们团队已经申请到了一份软著。</a:t>
            </a:r>
          </a:p>
        </p:txBody>
      </p:sp>
    </p:spTree>
    <p:extLst>
      <p:ext uri="{BB962C8B-B14F-4D97-AF65-F5344CB8AC3E}">
        <p14:creationId xmlns:p14="http://schemas.microsoft.com/office/powerpoint/2010/main" val="403555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预期成果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89B864A-1968-4BB9-ABC3-80263E0B0313}"/>
              </a:ext>
            </a:extLst>
          </p:cNvPr>
          <p:cNvSpPr txBox="1"/>
          <p:nvPr/>
        </p:nvSpPr>
        <p:spPr>
          <a:xfrm>
            <a:off x="1848035" y="1902409"/>
            <a:ext cx="8495930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3200" b="1" dirty="0">
                <a:latin typeface="+mn-ea"/>
              </a:rPr>
              <a:t>在项目完全实现之后，我们团队还会努力获得：</a:t>
            </a:r>
          </a:p>
        </p:txBody>
      </p:sp>
      <p:sp>
        <p:nvSpPr>
          <p:cNvPr id="10" name="Oval 22">
            <a:extLst>
              <a:ext uri="{FF2B5EF4-FFF2-40B4-BE49-F238E27FC236}">
                <a16:creationId xmlns:a16="http://schemas.microsoft.com/office/drawing/2014/main" id="{347DABBD-65C1-4D92-AE8C-DF1F43ADA058}"/>
              </a:ext>
            </a:extLst>
          </p:cNvPr>
          <p:cNvSpPr/>
          <p:nvPr/>
        </p:nvSpPr>
        <p:spPr>
          <a:xfrm>
            <a:off x="3460548" y="3486442"/>
            <a:ext cx="325722" cy="3116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12" name="Oval 22">
            <a:extLst>
              <a:ext uri="{FF2B5EF4-FFF2-40B4-BE49-F238E27FC236}">
                <a16:creationId xmlns:a16="http://schemas.microsoft.com/office/drawing/2014/main" id="{D6ABCE67-4A9B-4A77-85F3-75A7524A5D8B}"/>
              </a:ext>
            </a:extLst>
          </p:cNvPr>
          <p:cNvSpPr/>
          <p:nvPr/>
        </p:nvSpPr>
        <p:spPr>
          <a:xfrm>
            <a:off x="3462031" y="4464864"/>
            <a:ext cx="325722" cy="311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3E08F52-887A-455E-919D-D48AC9CAD49E}"/>
              </a:ext>
            </a:extLst>
          </p:cNvPr>
          <p:cNvSpPr txBox="1"/>
          <p:nvPr/>
        </p:nvSpPr>
        <p:spPr>
          <a:xfrm>
            <a:off x="4378578" y="3333841"/>
            <a:ext cx="4119238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3200" b="1" dirty="0"/>
              <a:t>翻拍检测专利证书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FBAB718-AC9F-438E-B400-567108718E80}"/>
              </a:ext>
            </a:extLst>
          </p:cNvPr>
          <p:cNvSpPr txBox="1"/>
          <p:nvPr/>
        </p:nvSpPr>
        <p:spPr>
          <a:xfrm>
            <a:off x="4378578" y="4328304"/>
            <a:ext cx="4119238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3200" b="1" dirty="0">
                <a:solidFill>
                  <a:srgbClr val="FF0000"/>
                </a:solidFill>
              </a:rPr>
              <a:t>核心期刊论文一篇</a:t>
            </a:r>
          </a:p>
        </p:txBody>
      </p:sp>
    </p:spTree>
    <p:extLst>
      <p:ext uri="{BB962C8B-B14F-4D97-AF65-F5344CB8AC3E}">
        <p14:creationId xmlns:p14="http://schemas.microsoft.com/office/powerpoint/2010/main" val="65055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8A07585-2681-420E-8B68-82642C271C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3F8B67C-82C1-43B4-B52B-4EEA1A98A22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7881256" y="0"/>
            <a:ext cx="4310743" cy="321407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F36450C-A6EA-4560-9DB4-9381C45B9A7F}"/>
              </a:ext>
            </a:extLst>
          </p:cNvPr>
          <p:cNvSpPr/>
          <p:nvPr/>
        </p:nvSpPr>
        <p:spPr>
          <a:xfrm>
            <a:off x="2039935" y="3569627"/>
            <a:ext cx="8112125" cy="45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ea typeface="Roboto Medium" panose="02000000000000000000" pitchFamily="2" charset="0"/>
              </a:rPr>
              <a:t>THANK YOU FOR WATCHING THE SLIDES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4809D3-C753-4F87-8C40-28F62E710CE2}"/>
              </a:ext>
            </a:extLst>
          </p:cNvPr>
          <p:cNvSpPr txBox="1"/>
          <p:nvPr/>
        </p:nvSpPr>
        <p:spPr>
          <a:xfrm>
            <a:off x="947733" y="2539760"/>
            <a:ext cx="10296525" cy="101566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000" b="1" dirty="0">
                <a:latin typeface="+mj-ea"/>
                <a:ea typeface="+mj-ea"/>
              </a:rPr>
              <a:t>谢谢观看，欢迎指导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535851B1-21D2-4644-BC81-76C9CA98887A}"/>
              </a:ext>
            </a:extLst>
          </p:cNvPr>
          <p:cNvSpPr/>
          <p:nvPr/>
        </p:nvSpPr>
        <p:spPr>
          <a:xfrm>
            <a:off x="5316535" y="4405226"/>
            <a:ext cx="1933351" cy="47424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lumMod val="70000"/>
                  <a:lumOff val="30000"/>
                </a:schemeClr>
              </a:gs>
              <a:gs pos="100000">
                <a:schemeClr val="accent2"/>
              </a:gs>
            </a:gsLst>
            <a:path path="rect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2019R407027</a:t>
            </a:r>
            <a:endParaRPr lang="zh-CN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40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1C5842A-68EF-46AB-B706-D27E52CA188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DB5AE33-1F83-4A24-963D-D85FE8F9299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7881256" y="0"/>
            <a:ext cx="4310743" cy="321407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4" name="PA-文本框 10">
            <a:extLst>
              <a:ext uri="{FF2B5EF4-FFF2-40B4-BE49-F238E27FC236}">
                <a16:creationId xmlns:a16="http://schemas.microsoft.com/office/drawing/2014/main" id="{112E3CD3-4F79-4CCE-B561-598F86AB31D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291556" y="2048933"/>
            <a:ext cx="3527573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40BD02C-AF19-48F8-AC84-4E59481B0E7B}"/>
              </a:ext>
            </a:extLst>
          </p:cNvPr>
          <p:cNvSpPr/>
          <p:nvPr/>
        </p:nvSpPr>
        <p:spPr>
          <a:xfrm>
            <a:off x="-565118" y="591377"/>
            <a:ext cx="61311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rPr>
              <a:t>Contents</a:t>
            </a:r>
            <a:endParaRPr lang="zh-CN" altLang="en-US" sz="6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5696CF6-B230-4708-947F-5B18EA24C102}"/>
              </a:ext>
            </a:extLst>
          </p:cNvPr>
          <p:cNvSpPr/>
          <p:nvPr/>
        </p:nvSpPr>
        <p:spPr>
          <a:xfrm>
            <a:off x="3292479" y="2140579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424D436-8AF3-4CD0-9023-93102937C62A}"/>
              </a:ext>
            </a:extLst>
          </p:cNvPr>
          <p:cNvSpPr txBox="1"/>
          <p:nvPr/>
        </p:nvSpPr>
        <p:spPr>
          <a:xfrm>
            <a:off x="3349593" y="2115213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1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01E0502-89FE-4881-9B44-0533A08B0731}"/>
              </a:ext>
            </a:extLst>
          </p:cNvPr>
          <p:cNvCxnSpPr>
            <a:cxnSpLocks/>
          </p:cNvCxnSpPr>
          <p:nvPr/>
        </p:nvCxnSpPr>
        <p:spPr>
          <a:xfrm>
            <a:off x="363069" y="1626090"/>
            <a:ext cx="4274791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A-文本框 10">
            <a:extLst>
              <a:ext uri="{FF2B5EF4-FFF2-40B4-BE49-F238E27FC236}">
                <a16:creationId xmlns:a16="http://schemas.microsoft.com/office/drawing/2014/main" id="{CCD2C9BC-B2C9-4CC2-A44E-F4C6604A724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237469" y="3099028"/>
            <a:ext cx="3254390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LBP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0573D41-DD9B-446D-AAC4-22AB9D2CD237}"/>
              </a:ext>
            </a:extLst>
          </p:cNvPr>
          <p:cNvSpPr/>
          <p:nvPr/>
        </p:nvSpPr>
        <p:spPr>
          <a:xfrm>
            <a:off x="4305964" y="3150796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0898A6C-A539-4FA3-9403-0E92DB45D45E}"/>
              </a:ext>
            </a:extLst>
          </p:cNvPr>
          <p:cNvSpPr txBox="1"/>
          <p:nvPr/>
        </p:nvSpPr>
        <p:spPr>
          <a:xfrm>
            <a:off x="4363078" y="3125430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2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4" name="PA-文本框 10">
            <a:extLst>
              <a:ext uri="{FF2B5EF4-FFF2-40B4-BE49-F238E27FC236}">
                <a16:creationId xmlns:a16="http://schemas.microsoft.com/office/drawing/2014/main" id="{BA7F56B8-A5A4-41B6-B476-0E0EE9C5AF8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150937" y="4222465"/>
            <a:ext cx="3254390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深度学习算法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866576D8-E32A-4BAC-A932-23392FFBEDDD}"/>
              </a:ext>
            </a:extLst>
          </p:cNvPr>
          <p:cNvSpPr/>
          <p:nvPr/>
        </p:nvSpPr>
        <p:spPr>
          <a:xfrm>
            <a:off x="5237469" y="4267245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D594CED-4658-45B5-9D6C-FE22B12D8A79}"/>
              </a:ext>
            </a:extLst>
          </p:cNvPr>
          <p:cNvSpPr txBox="1"/>
          <p:nvPr/>
        </p:nvSpPr>
        <p:spPr>
          <a:xfrm>
            <a:off x="5294583" y="4241879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3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8" name="PA-文本框 10">
            <a:extLst>
              <a:ext uri="{FF2B5EF4-FFF2-40B4-BE49-F238E27FC236}">
                <a16:creationId xmlns:a16="http://schemas.microsoft.com/office/drawing/2014/main" id="{6DE84961-7E9E-430B-A13F-53817974B98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7155544" y="5336456"/>
            <a:ext cx="4156889" cy="670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当前成果与目标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C40854A-2D1D-428F-8757-825C26DE2D05}"/>
              </a:ext>
            </a:extLst>
          </p:cNvPr>
          <p:cNvSpPr/>
          <p:nvPr/>
        </p:nvSpPr>
        <p:spPr>
          <a:xfrm>
            <a:off x="6280883" y="5377381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38DD5DA-CEC4-4C96-8505-5A82D33939FD}"/>
              </a:ext>
            </a:extLst>
          </p:cNvPr>
          <p:cNvSpPr txBox="1"/>
          <p:nvPr/>
        </p:nvSpPr>
        <p:spPr>
          <a:xfrm>
            <a:off x="6337997" y="5352015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4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FDD9C0-BD2E-4567-829D-E7D18FA315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818E35A-257A-4815-8990-52D149B5612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6A7639-A63D-4CC9-AF76-8CD6498CA6CF}"/>
              </a:ext>
            </a:extLst>
          </p:cNvPr>
          <p:cNvSpPr txBox="1"/>
          <p:nvPr/>
        </p:nvSpPr>
        <p:spPr>
          <a:xfrm>
            <a:off x="5590253" y="1646363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  <a:latin typeface="+mj-lt"/>
              </a:rPr>
              <a:t>01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921A7B-DC51-4A49-8438-7A75D4812A97}"/>
              </a:ext>
            </a:extLst>
          </p:cNvPr>
          <p:cNvSpPr txBox="1"/>
          <p:nvPr/>
        </p:nvSpPr>
        <p:spPr>
          <a:xfrm>
            <a:off x="4837777" y="2996367"/>
            <a:ext cx="585787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n-ea"/>
              </a:rPr>
              <a:t>项目进展</a:t>
            </a:r>
          </a:p>
        </p:txBody>
      </p:sp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项目进展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AD7BB59-525F-4988-B455-A9FD6597B338}"/>
                </a:ext>
              </a:extLst>
            </p:cNvPr>
            <p:cNvSpPr txBox="1"/>
            <p:nvPr/>
          </p:nvSpPr>
          <p:spPr>
            <a:xfrm>
              <a:off x="779333" y="665934"/>
              <a:ext cx="3380718" cy="343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  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58C2ED86-A71E-4BAB-BDEA-62607BFD35EB}"/>
              </a:ext>
            </a:extLst>
          </p:cNvPr>
          <p:cNvSpPr/>
          <p:nvPr/>
        </p:nvSpPr>
        <p:spPr>
          <a:xfrm>
            <a:off x="1129890" y="94624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dirty="0"/>
          </a:p>
        </p:txBody>
      </p:sp>
      <p:grpSp>
        <p:nvGrpSpPr>
          <p:cNvPr id="12" name="PA_库_组合 58">
            <a:extLst>
              <a:ext uri="{FF2B5EF4-FFF2-40B4-BE49-F238E27FC236}">
                <a16:creationId xmlns:a16="http://schemas.microsoft.com/office/drawing/2014/main" id="{969B69AD-F68A-4D0F-9462-01ED2EB464D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613108" y="1659686"/>
            <a:ext cx="1898401" cy="1080000"/>
            <a:chOff x="3670496" y="2715458"/>
            <a:chExt cx="2140004" cy="1217448"/>
          </a:xfrm>
        </p:grpSpPr>
        <p:grpSp>
          <p:nvGrpSpPr>
            <p:cNvPr id="14" name="Group 3">
              <a:extLst>
                <a:ext uri="{FF2B5EF4-FFF2-40B4-BE49-F238E27FC236}">
                  <a16:creationId xmlns:a16="http://schemas.microsoft.com/office/drawing/2014/main" id="{25A060BB-1876-4378-8843-2701FA958D37}"/>
                </a:ext>
              </a:extLst>
            </p:cNvPr>
            <p:cNvGrpSpPr/>
            <p:nvPr/>
          </p:nvGrpSpPr>
          <p:grpSpPr>
            <a:xfrm>
              <a:off x="3670496" y="2715458"/>
              <a:ext cx="2140004" cy="1217448"/>
              <a:chOff x="3354388" y="2635250"/>
              <a:chExt cx="2416551" cy="1374775"/>
            </a:xfrm>
          </p:grpSpPr>
          <p:grpSp>
            <p:nvGrpSpPr>
              <p:cNvPr id="25" name="Group 35">
                <a:extLst>
                  <a:ext uri="{FF2B5EF4-FFF2-40B4-BE49-F238E27FC236}">
                    <a16:creationId xmlns:a16="http://schemas.microsoft.com/office/drawing/2014/main" id="{DD6EF98F-BD65-432D-8F33-5E866C348FA7}"/>
                  </a:ext>
                </a:extLst>
              </p:cNvPr>
              <p:cNvGrpSpPr/>
              <p:nvPr/>
            </p:nvGrpSpPr>
            <p:grpSpPr>
              <a:xfrm>
                <a:off x="3354388" y="2635250"/>
                <a:ext cx="2416551" cy="1374775"/>
                <a:chOff x="3354388" y="2635250"/>
                <a:chExt cx="2416551" cy="1374775"/>
              </a:xfrm>
            </p:grpSpPr>
            <p:sp>
              <p:nvSpPr>
                <p:cNvPr id="27" name="Freeform: Shape 37">
                  <a:extLst>
                    <a:ext uri="{FF2B5EF4-FFF2-40B4-BE49-F238E27FC236}">
                      <a16:creationId xmlns:a16="http://schemas.microsoft.com/office/drawing/2014/main" id="{75C900A7-5295-4221-86F0-8BC426894A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2437" y="2635250"/>
                  <a:ext cx="1508502" cy="1374775"/>
                </a:xfrm>
                <a:custGeom>
                  <a:avLst/>
                  <a:gdLst>
                    <a:gd name="T0" fmla="*/ 706 w 1121"/>
                    <a:gd name="T1" fmla="*/ 866 h 866"/>
                    <a:gd name="T2" fmla="*/ 706 w 1121"/>
                    <a:gd name="T3" fmla="*/ 671 h 866"/>
                    <a:gd name="T4" fmla="*/ 0 w 1121"/>
                    <a:gd name="T5" fmla="*/ 671 h 866"/>
                    <a:gd name="T6" fmla="*/ 0 w 1121"/>
                    <a:gd name="T7" fmla="*/ 194 h 866"/>
                    <a:gd name="T8" fmla="*/ 706 w 1121"/>
                    <a:gd name="T9" fmla="*/ 194 h 866"/>
                    <a:gd name="T10" fmla="*/ 706 w 1121"/>
                    <a:gd name="T11" fmla="*/ 0 h 866"/>
                    <a:gd name="T12" fmla="*/ 1121 w 1121"/>
                    <a:gd name="T13" fmla="*/ 433 h 866"/>
                    <a:gd name="T14" fmla="*/ 706 w 1121"/>
                    <a:gd name="T15" fmla="*/ 866 h 866"/>
                    <a:gd name="T16" fmla="*/ 706 w 1121"/>
                    <a:gd name="T17" fmla="*/ 866 h 8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1" h="866">
                      <a:moveTo>
                        <a:pt x="706" y="866"/>
                      </a:moveTo>
                      <a:lnTo>
                        <a:pt x="706" y="671"/>
                      </a:lnTo>
                      <a:lnTo>
                        <a:pt x="0" y="671"/>
                      </a:lnTo>
                      <a:lnTo>
                        <a:pt x="0" y="194"/>
                      </a:lnTo>
                      <a:lnTo>
                        <a:pt x="706" y="194"/>
                      </a:lnTo>
                      <a:lnTo>
                        <a:pt x="706" y="0"/>
                      </a:lnTo>
                      <a:lnTo>
                        <a:pt x="1121" y="433"/>
                      </a:lnTo>
                      <a:lnTo>
                        <a:pt x="706" y="866"/>
                      </a:lnTo>
                      <a:lnTo>
                        <a:pt x="706" y="86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Oval 38">
                  <a:extLst>
                    <a:ext uri="{FF2B5EF4-FFF2-40B4-BE49-F238E27FC236}">
                      <a16:creationId xmlns:a16="http://schemas.microsoft.com/office/drawing/2014/main" id="{7F99216D-A422-407C-BED6-536DCB97BE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54388" y="2654300"/>
                  <a:ext cx="1335088" cy="133667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6" name="Oval 36">
                <a:extLst>
                  <a:ext uri="{FF2B5EF4-FFF2-40B4-BE49-F238E27FC236}">
                    <a16:creationId xmlns:a16="http://schemas.microsoft.com/office/drawing/2014/main" id="{E5C21E99-B858-4F56-BFFC-A3AA9B8D6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2824163"/>
                <a:ext cx="996950" cy="99853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grpSp>
          <p:nvGrpSpPr>
            <p:cNvPr id="15" name="Group 7">
              <a:extLst>
                <a:ext uri="{FF2B5EF4-FFF2-40B4-BE49-F238E27FC236}">
                  <a16:creationId xmlns:a16="http://schemas.microsoft.com/office/drawing/2014/main" id="{8BF7DF22-E6A9-4128-AB04-063D445A7D0F}"/>
                </a:ext>
              </a:extLst>
            </p:cNvPr>
            <p:cNvGrpSpPr/>
            <p:nvPr/>
          </p:nvGrpSpPr>
          <p:grpSpPr>
            <a:xfrm>
              <a:off x="3958286" y="3038333"/>
              <a:ext cx="582010" cy="576415"/>
              <a:chOff x="6389688" y="4192588"/>
              <a:chExt cx="495300" cy="490538"/>
            </a:xfrm>
            <a:solidFill>
              <a:schemeClr val="accent2"/>
            </a:solidFill>
          </p:grpSpPr>
          <p:sp>
            <p:nvSpPr>
              <p:cNvPr id="19" name="Freeform: Shape 20">
                <a:extLst>
                  <a:ext uri="{FF2B5EF4-FFF2-40B4-BE49-F238E27FC236}">
                    <a16:creationId xmlns:a16="http://schemas.microsoft.com/office/drawing/2014/main" id="{3BD1C2DA-2147-45AB-A3B5-DBAB1CE58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9688" y="4238626"/>
                <a:ext cx="452438" cy="444500"/>
              </a:xfrm>
              <a:custGeom>
                <a:avLst/>
                <a:gdLst>
                  <a:gd name="T0" fmla="*/ 84 w 118"/>
                  <a:gd name="T1" fmla="*/ 3 h 116"/>
                  <a:gd name="T2" fmla="*/ 77 w 118"/>
                  <a:gd name="T3" fmla="*/ 0 h 116"/>
                  <a:gd name="T4" fmla="*/ 70 w 118"/>
                  <a:gd name="T5" fmla="*/ 3 h 116"/>
                  <a:gd name="T6" fmla="*/ 64 w 118"/>
                  <a:gd name="T7" fmla="*/ 9 h 116"/>
                  <a:gd name="T8" fmla="*/ 61 w 118"/>
                  <a:gd name="T9" fmla="*/ 16 h 116"/>
                  <a:gd name="T10" fmla="*/ 62 w 118"/>
                  <a:gd name="T11" fmla="*/ 21 h 116"/>
                  <a:gd name="T12" fmla="*/ 8 w 118"/>
                  <a:gd name="T13" fmla="*/ 43 h 116"/>
                  <a:gd name="T14" fmla="*/ 1 w 118"/>
                  <a:gd name="T15" fmla="*/ 51 h 116"/>
                  <a:gd name="T16" fmla="*/ 5 w 118"/>
                  <a:gd name="T17" fmla="*/ 62 h 116"/>
                  <a:gd name="T18" fmla="*/ 55 w 118"/>
                  <a:gd name="T19" fmla="*/ 112 h 116"/>
                  <a:gd name="T20" fmla="*/ 64 w 118"/>
                  <a:gd name="T21" fmla="*/ 116 h 116"/>
                  <a:gd name="T22" fmla="*/ 64 w 118"/>
                  <a:gd name="T23" fmla="*/ 116 h 116"/>
                  <a:gd name="T24" fmla="*/ 66 w 118"/>
                  <a:gd name="T25" fmla="*/ 116 h 116"/>
                  <a:gd name="T26" fmla="*/ 75 w 118"/>
                  <a:gd name="T27" fmla="*/ 108 h 116"/>
                  <a:gd name="T28" fmla="*/ 96 w 118"/>
                  <a:gd name="T29" fmla="*/ 55 h 116"/>
                  <a:gd name="T30" fmla="*/ 102 w 118"/>
                  <a:gd name="T31" fmla="*/ 57 h 116"/>
                  <a:gd name="T32" fmla="*/ 109 w 118"/>
                  <a:gd name="T33" fmla="*/ 54 h 116"/>
                  <a:gd name="T34" fmla="*/ 115 w 118"/>
                  <a:gd name="T35" fmla="*/ 48 h 116"/>
                  <a:gd name="T36" fmla="*/ 118 w 118"/>
                  <a:gd name="T37" fmla="*/ 41 h 116"/>
                  <a:gd name="T38" fmla="*/ 115 w 118"/>
                  <a:gd name="T39" fmla="*/ 34 h 116"/>
                  <a:gd name="T40" fmla="*/ 84 w 118"/>
                  <a:gd name="T41" fmla="*/ 3 h 116"/>
                  <a:gd name="T42" fmla="*/ 68 w 118"/>
                  <a:gd name="T43" fmla="*/ 105 h 116"/>
                  <a:gd name="T44" fmla="*/ 65 w 118"/>
                  <a:gd name="T45" fmla="*/ 108 h 116"/>
                  <a:gd name="T46" fmla="*/ 64 w 118"/>
                  <a:gd name="T47" fmla="*/ 108 h 116"/>
                  <a:gd name="T48" fmla="*/ 61 w 118"/>
                  <a:gd name="T49" fmla="*/ 107 h 116"/>
                  <a:gd name="T50" fmla="*/ 10 w 118"/>
                  <a:gd name="T51" fmla="*/ 56 h 116"/>
                  <a:gd name="T52" fmla="*/ 9 w 118"/>
                  <a:gd name="T53" fmla="*/ 53 h 116"/>
                  <a:gd name="T54" fmla="*/ 11 w 118"/>
                  <a:gd name="T55" fmla="*/ 50 h 116"/>
                  <a:gd name="T56" fmla="*/ 36 w 118"/>
                  <a:gd name="T57" fmla="*/ 40 h 116"/>
                  <a:gd name="T58" fmla="*/ 87 w 118"/>
                  <a:gd name="T59" fmla="*/ 58 h 116"/>
                  <a:gd name="T60" fmla="*/ 68 w 118"/>
                  <a:gd name="T61" fmla="*/ 105 h 116"/>
                  <a:gd name="T62" fmla="*/ 109 w 118"/>
                  <a:gd name="T63" fmla="*/ 42 h 116"/>
                  <a:gd name="T64" fmla="*/ 103 w 118"/>
                  <a:gd name="T65" fmla="*/ 48 h 116"/>
                  <a:gd name="T66" fmla="*/ 100 w 118"/>
                  <a:gd name="T67" fmla="*/ 48 h 116"/>
                  <a:gd name="T68" fmla="*/ 93 w 118"/>
                  <a:gd name="T69" fmla="*/ 41 h 116"/>
                  <a:gd name="T70" fmla="*/ 88 w 118"/>
                  <a:gd name="T71" fmla="*/ 55 h 116"/>
                  <a:gd name="T72" fmla="*/ 88 w 118"/>
                  <a:gd name="T73" fmla="*/ 54 h 116"/>
                  <a:gd name="T74" fmla="*/ 53 w 118"/>
                  <a:gd name="T75" fmla="*/ 39 h 116"/>
                  <a:gd name="T76" fmla="*/ 42 w 118"/>
                  <a:gd name="T77" fmla="*/ 38 h 116"/>
                  <a:gd name="T78" fmla="*/ 76 w 118"/>
                  <a:gd name="T79" fmla="*/ 24 h 116"/>
                  <a:gd name="T80" fmla="*/ 70 w 118"/>
                  <a:gd name="T81" fmla="*/ 17 h 116"/>
                  <a:gd name="T82" fmla="*/ 70 w 118"/>
                  <a:gd name="T83" fmla="*/ 14 h 116"/>
                  <a:gd name="T84" fmla="*/ 75 w 118"/>
                  <a:gd name="T85" fmla="*/ 9 h 116"/>
                  <a:gd name="T86" fmla="*/ 78 w 118"/>
                  <a:gd name="T87" fmla="*/ 9 h 116"/>
                  <a:gd name="T88" fmla="*/ 109 w 118"/>
                  <a:gd name="T89" fmla="*/ 39 h 116"/>
                  <a:gd name="T90" fmla="*/ 109 w 118"/>
                  <a:gd name="T91" fmla="*/ 4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8" h="116">
                    <a:moveTo>
                      <a:pt x="84" y="3"/>
                    </a:moveTo>
                    <a:cubicBezTo>
                      <a:pt x="82" y="1"/>
                      <a:pt x="79" y="0"/>
                      <a:pt x="77" y="0"/>
                    </a:cubicBezTo>
                    <a:cubicBezTo>
                      <a:pt x="74" y="0"/>
                      <a:pt x="71" y="1"/>
                      <a:pt x="70" y="3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2" y="10"/>
                      <a:pt x="61" y="13"/>
                      <a:pt x="61" y="16"/>
                    </a:cubicBezTo>
                    <a:cubicBezTo>
                      <a:pt x="61" y="18"/>
                      <a:pt x="62" y="19"/>
                      <a:pt x="62" y="21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5" y="44"/>
                      <a:pt x="2" y="48"/>
                      <a:pt x="1" y="51"/>
                    </a:cubicBezTo>
                    <a:cubicBezTo>
                      <a:pt x="0" y="55"/>
                      <a:pt x="2" y="59"/>
                      <a:pt x="5" y="62"/>
                    </a:cubicBezTo>
                    <a:cubicBezTo>
                      <a:pt x="55" y="112"/>
                      <a:pt x="55" y="112"/>
                      <a:pt x="55" y="112"/>
                    </a:cubicBezTo>
                    <a:cubicBezTo>
                      <a:pt x="58" y="115"/>
                      <a:pt x="61" y="116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ubicBezTo>
                      <a:pt x="65" y="116"/>
                      <a:pt x="66" y="116"/>
                      <a:pt x="66" y="116"/>
                    </a:cubicBezTo>
                    <a:cubicBezTo>
                      <a:pt x="70" y="115"/>
                      <a:pt x="74" y="112"/>
                      <a:pt x="75" y="108"/>
                    </a:cubicBezTo>
                    <a:cubicBezTo>
                      <a:pt x="96" y="55"/>
                      <a:pt x="96" y="55"/>
                      <a:pt x="96" y="55"/>
                    </a:cubicBezTo>
                    <a:cubicBezTo>
                      <a:pt x="98" y="56"/>
                      <a:pt x="100" y="57"/>
                      <a:pt x="102" y="57"/>
                    </a:cubicBezTo>
                    <a:cubicBezTo>
                      <a:pt x="105" y="57"/>
                      <a:pt x="107" y="56"/>
                      <a:pt x="109" y="54"/>
                    </a:cubicBezTo>
                    <a:cubicBezTo>
                      <a:pt x="115" y="48"/>
                      <a:pt x="115" y="48"/>
                      <a:pt x="115" y="48"/>
                    </a:cubicBezTo>
                    <a:cubicBezTo>
                      <a:pt x="117" y="46"/>
                      <a:pt x="118" y="44"/>
                      <a:pt x="118" y="41"/>
                    </a:cubicBezTo>
                    <a:cubicBezTo>
                      <a:pt x="118" y="38"/>
                      <a:pt x="117" y="36"/>
                      <a:pt x="115" y="34"/>
                    </a:cubicBezTo>
                    <a:lnTo>
                      <a:pt x="84" y="3"/>
                    </a:lnTo>
                    <a:close/>
                    <a:moveTo>
                      <a:pt x="68" y="105"/>
                    </a:moveTo>
                    <a:cubicBezTo>
                      <a:pt x="67" y="107"/>
                      <a:pt x="66" y="108"/>
                      <a:pt x="65" y="108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3" y="108"/>
                      <a:pt x="62" y="108"/>
                      <a:pt x="61" y="107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9" y="56"/>
                      <a:pt x="9" y="54"/>
                      <a:pt x="9" y="53"/>
                    </a:cubicBezTo>
                    <a:cubicBezTo>
                      <a:pt x="9" y="52"/>
                      <a:pt x="10" y="51"/>
                      <a:pt x="11" y="50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53" y="46"/>
                      <a:pt x="70" y="40"/>
                      <a:pt x="87" y="58"/>
                    </a:cubicBezTo>
                    <a:lnTo>
                      <a:pt x="68" y="105"/>
                    </a:lnTo>
                    <a:close/>
                    <a:moveTo>
                      <a:pt x="109" y="42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3" y="49"/>
                      <a:pt x="101" y="49"/>
                      <a:pt x="100" y="48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76" y="42"/>
                      <a:pt x="64" y="41"/>
                      <a:pt x="53" y="39"/>
                    </a:cubicBezTo>
                    <a:cubicBezTo>
                      <a:pt x="49" y="39"/>
                      <a:pt x="46" y="38"/>
                      <a:pt x="42" y="38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0" y="17"/>
                      <a:pt x="70" y="17"/>
                      <a:pt x="70" y="17"/>
                    </a:cubicBezTo>
                    <a:cubicBezTo>
                      <a:pt x="69" y="16"/>
                      <a:pt x="69" y="15"/>
                      <a:pt x="70" y="14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76" y="8"/>
                      <a:pt x="77" y="8"/>
                      <a:pt x="78" y="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10" y="40"/>
                      <a:pt x="110" y="42"/>
                      <a:pt x="109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Freeform: Shape 21">
                <a:extLst>
                  <a:ext uri="{FF2B5EF4-FFF2-40B4-BE49-F238E27FC236}">
                    <a16:creationId xmlns:a16="http://schemas.microsoft.com/office/drawing/2014/main" id="{5FD6A210-4A9C-4BB3-83CC-171900871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8763" y="4438651"/>
                <a:ext cx="76200" cy="76200"/>
              </a:xfrm>
              <a:custGeom>
                <a:avLst/>
                <a:gdLst>
                  <a:gd name="T0" fmla="*/ 10 w 20"/>
                  <a:gd name="T1" fmla="*/ 20 h 20"/>
                  <a:gd name="T2" fmla="*/ 20 w 20"/>
                  <a:gd name="T3" fmla="*/ 10 h 20"/>
                  <a:gd name="T4" fmla="*/ 10 w 20"/>
                  <a:gd name="T5" fmla="*/ 0 h 20"/>
                  <a:gd name="T6" fmla="*/ 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16 w 20"/>
                  <a:gd name="T13" fmla="*/ 10 h 20"/>
                  <a:gd name="T14" fmla="*/ 10 w 20"/>
                  <a:gd name="T15" fmla="*/ 16 h 20"/>
                  <a:gd name="T16" fmla="*/ 4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16" y="20"/>
                      <a:pt x="20" y="16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6"/>
                      <a:pt x="4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13" y="4"/>
                      <a:pt x="16" y="7"/>
                      <a:pt x="16" y="10"/>
                    </a:cubicBezTo>
                    <a:cubicBezTo>
                      <a:pt x="16" y="13"/>
                      <a:pt x="13" y="16"/>
                      <a:pt x="10" y="16"/>
                    </a:cubicBezTo>
                    <a:cubicBezTo>
                      <a:pt x="7" y="16"/>
                      <a:pt x="4" y="13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Freeform: Shape 22">
                <a:extLst>
                  <a:ext uri="{FF2B5EF4-FFF2-40B4-BE49-F238E27FC236}">
                    <a16:creationId xmlns:a16="http://schemas.microsoft.com/office/drawing/2014/main" id="{EC1B1CF8-93AC-4DF8-AB79-B9B5E7681C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788" y="4192588"/>
                <a:ext cx="76200" cy="76200"/>
              </a:xfrm>
              <a:custGeom>
                <a:avLst/>
                <a:gdLst>
                  <a:gd name="T0" fmla="*/ 10 w 20"/>
                  <a:gd name="T1" fmla="*/ 0 h 20"/>
                  <a:gd name="T2" fmla="*/ 0 w 20"/>
                  <a:gd name="T3" fmla="*/ 10 h 20"/>
                  <a:gd name="T4" fmla="*/ 10 w 20"/>
                  <a:gd name="T5" fmla="*/ 20 h 20"/>
                  <a:gd name="T6" fmla="*/ 20 w 20"/>
                  <a:gd name="T7" fmla="*/ 10 h 20"/>
                  <a:gd name="T8" fmla="*/ 10 w 20"/>
                  <a:gd name="T9" fmla="*/ 0 h 20"/>
                  <a:gd name="T10" fmla="*/ 10 w 20"/>
                  <a:gd name="T11" fmla="*/ 16 h 20"/>
                  <a:gd name="T12" fmla="*/ 4 w 20"/>
                  <a:gd name="T13" fmla="*/ 10 h 20"/>
                  <a:gd name="T14" fmla="*/ 10 w 20"/>
                  <a:gd name="T15" fmla="*/ 4 h 20"/>
                  <a:gd name="T16" fmla="*/ 16 w 20"/>
                  <a:gd name="T17" fmla="*/ 10 h 20"/>
                  <a:gd name="T18" fmla="*/ 10 w 20"/>
                  <a:gd name="T1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0"/>
                    </a:moveTo>
                    <a:cubicBezTo>
                      <a:pt x="4" y="0"/>
                      <a:pt x="0" y="4"/>
                      <a:pt x="0" y="10"/>
                    </a:cubicBezTo>
                    <a:cubicBezTo>
                      <a:pt x="0" y="16"/>
                      <a:pt x="4" y="20"/>
                      <a:pt x="10" y="20"/>
                    </a:cubicBezTo>
                    <a:cubicBezTo>
                      <a:pt x="16" y="20"/>
                      <a:pt x="20" y="16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lose/>
                    <a:moveTo>
                      <a:pt x="10" y="16"/>
                    </a:moveTo>
                    <a:cubicBezTo>
                      <a:pt x="7" y="16"/>
                      <a:pt x="4" y="13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ubicBezTo>
                      <a:pt x="13" y="4"/>
                      <a:pt x="16" y="7"/>
                      <a:pt x="16" y="10"/>
                    </a:cubicBezTo>
                    <a:cubicBezTo>
                      <a:pt x="16" y="13"/>
                      <a:pt x="13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Freeform: Shape 23">
                <a:extLst>
                  <a:ext uri="{FF2B5EF4-FFF2-40B4-BE49-F238E27FC236}">
                    <a16:creationId xmlns:a16="http://schemas.microsoft.com/office/drawing/2014/main" id="{C998ED22-C7F1-4817-AF16-5AEC8F417C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6688" y="4422776"/>
                <a:ext cx="61913" cy="61913"/>
              </a:xfrm>
              <a:custGeom>
                <a:avLst/>
                <a:gdLst>
                  <a:gd name="T0" fmla="*/ 0 w 16"/>
                  <a:gd name="T1" fmla="*/ 8 h 16"/>
                  <a:gd name="T2" fmla="*/ 8 w 16"/>
                  <a:gd name="T3" fmla="*/ 16 h 16"/>
                  <a:gd name="T4" fmla="*/ 16 w 16"/>
                  <a:gd name="T5" fmla="*/ 8 h 16"/>
                  <a:gd name="T6" fmla="*/ 8 w 16"/>
                  <a:gd name="T7" fmla="*/ 0 h 16"/>
                  <a:gd name="T8" fmla="*/ 0 w 16"/>
                  <a:gd name="T9" fmla="*/ 8 h 16"/>
                  <a:gd name="T10" fmla="*/ 8 w 16"/>
                  <a:gd name="T11" fmla="*/ 4 h 16"/>
                  <a:gd name="T12" fmla="*/ 12 w 16"/>
                  <a:gd name="T13" fmla="*/ 8 h 16"/>
                  <a:gd name="T14" fmla="*/ 8 w 16"/>
                  <a:gd name="T15" fmla="*/ 12 h 16"/>
                  <a:gd name="T16" fmla="*/ 4 w 16"/>
                  <a:gd name="T17" fmla="*/ 8 h 16"/>
                  <a:gd name="T18" fmla="*/ 8 w 16"/>
                  <a:gd name="T1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6">
                    <a:moveTo>
                      <a:pt x="0" y="8"/>
                    </a:moveTo>
                    <a:cubicBezTo>
                      <a:pt x="0" y="12"/>
                      <a:pt x="4" y="16"/>
                      <a:pt x="8" y="16"/>
                    </a:cubicBezTo>
                    <a:cubicBezTo>
                      <a:pt x="12" y="16"/>
                      <a:pt x="16" y="12"/>
                      <a:pt x="16" y="8"/>
                    </a:cubicBezTo>
                    <a:cubicBezTo>
                      <a:pt x="16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lose/>
                    <a:moveTo>
                      <a:pt x="8" y="4"/>
                    </a:moveTo>
                    <a:cubicBezTo>
                      <a:pt x="10" y="4"/>
                      <a:pt x="12" y="6"/>
                      <a:pt x="12" y="8"/>
                    </a:cubicBezTo>
                    <a:cubicBezTo>
                      <a:pt x="12" y="10"/>
                      <a:pt x="10" y="12"/>
                      <a:pt x="8" y="12"/>
                    </a:cubicBezTo>
                    <a:cubicBezTo>
                      <a:pt x="6" y="12"/>
                      <a:pt x="4" y="10"/>
                      <a:pt x="4" y="8"/>
                    </a:cubicBezTo>
                    <a:cubicBezTo>
                      <a:pt x="4" y="6"/>
                      <a:pt x="6" y="4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Oval 24">
                <a:extLst>
                  <a:ext uri="{FF2B5EF4-FFF2-40B4-BE49-F238E27FC236}">
                    <a16:creationId xmlns:a16="http://schemas.microsoft.com/office/drawing/2014/main" id="{BDD16F68-D136-4C76-A91F-D22FA2D8E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8601" y="4530726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Oval 25">
                <a:extLst>
                  <a:ext uri="{FF2B5EF4-FFF2-40B4-BE49-F238E27FC236}">
                    <a16:creationId xmlns:a16="http://schemas.microsoft.com/office/drawing/2014/main" id="{8EA42719-0158-4D9C-8105-15A22287E2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3076" y="4300538"/>
                <a:ext cx="31750" cy="30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51" name="Rectangle: Rounded Corners 103">
            <a:extLst>
              <a:ext uri="{FF2B5EF4-FFF2-40B4-BE49-F238E27FC236}">
                <a16:creationId xmlns:a16="http://schemas.microsoft.com/office/drawing/2014/main" id="{A330D283-B3DB-4D1E-AF5A-B460646E3B0B}"/>
              </a:ext>
            </a:extLst>
          </p:cNvPr>
          <p:cNvSpPr/>
          <p:nvPr/>
        </p:nvSpPr>
        <p:spPr bwMode="auto">
          <a:xfrm>
            <a:off x="4187466" y="1914465"/>
            <a:ext cx="6391426" cy="622616"/>
          </a:xfrm>
          <a:prstGeom prst="roundRect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360000" rIns="91440" bIns="72000" anchor="ctr" anchorCtr="1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数据采集已经完成</a:t>
            </a:r>
            <a:br>
              <a:rPr lang="zh-CN" altLang="en-US" sz="2000" b="1" dirty="0">
                <a:solidFill>
                  <a:prstClr val="white"/>
                </a:solidFill>
              </a:rPr>
            </a:br>
            <a:endParaRPr lang="zh-CN" altLang="en-US" sz="2000" b="1" dirty="0">
              <a:solidFill>
                <a:prstClr val="white"/>
              </a:solidFill>
            </a:endParaRPr>
          </a:p>
        </p:txBody>
      </p:sp>
      <p:grpSp>
        <p:nvGrpSpPr>
          <p:cNvPr id="58" name="PA_库_组合 1">
            <a:extLst>
              <a:ext uri="{FF2B5EF4-FFF2-40B4-BE49-F238E27FC236}">
                <a16:creationId xmlns:a16="http://schemas.microsoft.com/office/drawing/2014/main" id="{ADC6E022-6323-4189-B275-05ABD0FA8140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613108" y="2914002"/>
            <a:ext cx="1898401" cy="1080000"/>
            <a:chOff x="1131570" y="2715458"/>
            <a:chExt cx="2140004" cy="1217448"/>
          </a:xfrm>
        </p:grpSpPr>
        <p:grpSp>
          <p:nvGrpSpPr>
            <p:cNvPr id="59" name="Group 2">
              <a:extLst>
                <a:ext uri="{FF2B5EF4-FFF2-40B4-BE49-F238E27FC236}">
                  <a16:creationId xmlns:a16="http://schemas.microsoft.com/office/drawing/2014/main" id="{874D6D20-B01D-4969-AE72-706B7A44146C}"/>
                </a:ext>
              </a:extLst>
            </p:cNvPr>
            <p:cNvGrpSpPr/>
            <p:nvPr/>
          </p:nvGrpSpPr>
          <p:grpSpPr>
            <a:xfrm>
              <a:off x="1131570" y="2715458"/>
              <a:ext cx="2140004" cy="1217448"/>
              <a:chOff x="487363" y="2635250"/>
              <a:chExt cx="2416551" cy="1374775"/>
            </a:xfrm>
          </p:grpSpPr>
          <p:grpSp>
            <p:nvGrpSpPr>
              <p:cNvPr id="67" name="Group 39">
                <a:extLst>
                  <a:ext uri="{FF2B5EF4-FFF2-40B4-BE49-F238E27FC236}">
                    <a16:creationId xmlns:a16="http://schemas.microsoft.com/office/drawing/2014/main" id="{5B3CA8EF-D42E-46AC-BD34-43539837D786}"/>
                  </a:ext>
                </a:extLst>
              </p:cNvPr>
              <p:cNvGrpSpPr/>
              <p:nvPr/>
            </p:nvGrpSpPr>
            <p:grpSpPr>
              <a:xfrm>
                <a:off x="487363" y="2635250"/>
                <a:ext cx="2416551" cy="1374775"/>
                <a:chOff x="487363" y="2635250"/>
                <a:chExt cx="2416551" cy="1374775"/>
              </a:xfrm>
            </p:grpSpPr>
            <p:sp>
              <p:nvSpPr>
                <p:cNvPr id="69" name="Freeform: Shape 41">
                  <a:extLst>
                    <a:ext uri="{FF2B5EF4-FFF2-40B4-BE49-F238E27FC236}">
                      <a16:creationId xmlns:a16="http://schemas.microsoft.com/office/drawing/2014/main" id="{6DF73CA5-B7FE-4803-8ABA-5124A42FB2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412" y="2635250"/>
                  <a:ext cx="1508502" cy="1374775"/>
                </a:xfrm>
                <a:custGeom>
                  <a:avLst/>
                  <a:gdLst>
                    <a:gd name="T0" fmla="*/ 706 w 1122"/>
                    <a:gd name="T1" fmla="*/ 866 h 866"/>
                    <a:gd name="T2" fmla="*/ 706 w 1122"/>
                    <a:gd name="T3" fmla="*/ 671 h 866"/>
                    <a:gd name="T4" fmla="*/ 0 w 1122"/>
                    <a:gd name="T5" fmla="*/ 671 h 866"/>
                    <a:gd name="T6" fmla="*/ 0 w 1122"/>
                    <a:gd name="T7" fmla="*/ 194 h 866"/>
                    <a:gd name="T8" fmla="*/ 706 w 1122"/>
                    <a:gd name="T9" fmla="*/ 194 h 866"/>
                    <a:gd name="T10" fmla="*/ 706 w 1122"/>
                    <a:gd name="T11" fmla="*/ 0 h 866"/>
                    <a:gd name="T12" fmla="*/ 1122 w 1122"/>
                    <a:gd name="T13" fmla="*/ 433 h 866"/>
                    <a:gd name="T14" fmla="*/ 706 w 1122"/>
                    <a:gd name="T15" fmla="*/ 866 h 866"/>
                    <a:gd name="T16" fmla="*/ 706 w 1122"/>
                    <a:gd name="T17" fmla="*/ 866 h 8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22" h="866">
                      <a:moveTo>
                        <a:pt x="706" y="866"/>
                      </a:moveTo>
                      <a:lnTo>
                        <a:pt x="706" y="671"/>
                      </a:lnTo>
                      <a:lnTo>
                        <a:pt x="0" y="671"/>
                      </a:lnTo>
                      <a:lnTo>
                        <a:pt x="0" y="194"/>
                      </a:lnTo>
                      <a:lnTo>
                        <a:pt x="706" y="194"/>
                      </a:lnTo>
                      <a:lnTo>
                        <a:pt x="706" y="0"/>
                      </a:lnTo>
                      <a:lnTo>
                        <a:pt x="1122" y="433"/>
                      </a:lnTo>
                      <a:lnTo>
                        <a:pt x="706" y="866"/>
                      </a:lnTo>
                      <a:lnTo>
                        <a:pt x="706" y="866"/>
                      </a:lnTo>
                      <a:close/>
                    </a:path>
                  </a:pathLst>
                </a:custGeom>
                <a:solidFill>
                  <a:srgbClr val="E2546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dirty="0">
                    <a:highlight>
                      <a:srgbClr val="FF0000"/>
                    </a:highlight>
                  </a:endParaRPr>
                </a:p>
              </p:txBody>
            </p:sp>
            <p:sp>
              <p:nvSpPr>
                <p:cNvPr id="70" name="Oval 42">
                  <a:extLst>
                    <a:ext uri="{FF2B5EF4-FFF2-40B4-BE49-F238E27FC236}">
                      <a16:creationId xmlns:a16="http://schemas.microsoft.com/office/drawing/2014/main" id="{CE6E974E-A9DD-4F6B-BC1D-92FFFCB532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363" y="2654300"/>
                  <a:ext cx="1333500" cy="1336675"/>
                </a:xfrm>
                <a:prstGeom prst="ellipse">
                  <a:avLst/>
                </a:prstGeom>
                <a:solidFill>
                  <a:srgbClr val="E2546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highlight>
                      <a:srgbClr val="FF0000"/>
                    </a:highlight>
                  </a:endParaRPr>
                </a:p>
              </p:txBody>
            </p:sp>
          </p:grpSp>
          <p:sp>
            <p:nvSpPr>
              <p:cNvPr id="68" name="Oval 40">
                <a:extLst>
                  <a:ext uri="{FF2B5EF4-FFF2-40B4-BE49-F238E27FC236}">
                    <a16:creationId xmlns:a16="http://schemas.microsoft.com/office/drawing/2014/main" id="{50F2CCF2-5A8F-4A84-AF29-E7A93617D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638" y="2824163"/>
                <a:ext cx="996950" cy="99853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highlight>
                    <a:srgbClr val="FF0000"/>
                  </a:highlight>
                </a:endParaRPr>
              </a:p>
            </p:txBody>
          </p:sp>
        </p:grpSp>
        <p:grpSp>
          <p:nvGrpSpPr>
            <p:cNvPr id="60" name="Group 6">
              <a:extLst>
                <a:ext uri="{FF2B5EF4-FFF2-40B4-BE49-F238E27FC236}">
                  <a16:creationId xmlns:a16="http://schemas.microsoft.com/office/drawing/2014/main" id="{F55C6D64-228B-4B11-A2C2-0CB340C843CA}"/>
                </a:ext>
              </a:extLst>
            </p:cNvPr>
            <p:cNvGrpSpPr/>
            <p:nvPr/>
          </p:nvGrpSpPr>
          <p:grpSpPr>
            <a:xfrm>
              <a:off x="1486870" y="3076016"/>
              <a:ext cx="494852" cy="483605"/>
              <a:chOff x="4913313" y="1749426"/>
              <a:chExt cx="558800" cy="546100"/>
            </a:xfrm>
            <a:solidFill>
              <a:schemeClr val="accent1"/>
            </a:solidFill>
          </p:grpSpPr>
          <p:sp>
            <p:nvSpPr>
              <p:cNvPr id="64" name="Freeform: Shape 26">
                <a:extLst>
                  <a:ext uri="{FF2B5EF4-FFF2-40B4-BE49-F238E27FC236}">
                    <a16:creationId xmlns:a16="http://schemas.microsoft.com/office/drawing/2014/main" id="{D3977123-D84E-4D41-81B6-555D649E8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3313" y="1795463"/>
                <a:ext cx="463550" cy="500063"/>
              </a:xfrm>
              <a:custGeom>
                <a:avLst/>
                <a:gdLst>
                  <a:gd name="T0" fmla="*/ 200 w 208"/>
                  <a:gd name="T1" fmla="*/ 224 h 224"/>
                  <a:gd name="T2" fmla="*/ 8 w 208"/>
                  <a:gd name="T3" fmla="*/ 224 h 224"/>
                  <a:gd name="T4" fmla="*/ 0 w 208"/>
                  <a:gd name="T5" fmla="*/ 216 h 224"/>
                  <a:gd name="T6" fmla="*/ 0 w 208"/>
                  <a:gd name="T7" fmla="*/ 8 h 224"/>
                  <a:gd name="T8" fmla="*/ 8 w 208"/>
                  <a:gd name="T9" fmla="*/ 0 h 224"/>
                  <a:gd name="T10" fmla="*/ 169 w 208"/>
                  <a:gd name="T11" fmla="*/ 0 h 224"/>
                  <a:gd name="T12" fmla="*/ 177 w 208"/>
                  <a:gd name="T13" fmla="*/ 8 h 224"/>
                  <a:gd name="T14" fmla="*/ 169 w 208"/>
                  <a:gd name="T15" fmla="*/ 16 h 224"/>
                  <a:gd name="T16" fmla="*/ 16 w 208"/>
                  <a:gd name="T17" fmla="*/ 16 h 224"/>
                  <a:gd name="T18" fmla="*/ 16 w 208"/>
                  <a:gd name="T19" fmla="*/ 208 h 224"/>
                  <a:gd name="T20" fmla="*/ 192 w 208"/>
                  <a:gd name="T21" fmla="*/ 208 h 224"/>
                  <a:gd name="T22" fmla="*/ 192 w 208"/>
                  <a:gd name="T23" fmla="*/ 90 h 224"/>
                  <a:gd name="T24" fmla="*/ 200 w 208"/>
                  <a:gd name="T25" fmla="*/ 82 h 224"/>
                  <a:gd name="T26" fmla="*/ 208 w 208"/>
                  <a:gd name="T27" fmla="*/ 90 h 224"/>
                  <a:gd name="T28" fmla="*/ 208 w 208"/>
                  <a:gd name="T29" fmla="*/ 216 h 224"/>
                  <a:gd name="T30" fmla="*/ 200 w 208"/>
                  <a:gd name="T31" fmla="*/ 224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8" h="224">
                    <a:moveTo>
                      <a:pt x="200" y="224"/>
                    </a:moveTo>
                    <a:cubicBezTo>
                      <a:pt x="8" y="224"/>
                      <a:pt x="8" y="224"/>
                      <a:pt x="8" y="224"/>
                    </a:cubicBezTo>
                    <a:cubicBezTo>
                      <a:pt x="4" y="224"/>
                      <a:pt x="0" y="220"/>
                      <a:pt x="0" y="21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74" y="0"/>
                      <a:pt x="177" y="4"/>
                      <a:pt x="177" y="8"/>
                    </a:cubicBezTo>
                    <a:cubicBezTo>
                      <a:pt x="177" y="12"/>
                      <a:pt x="174" y="16"/>
                      <a:pt x="169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208"/>
                      <a:pt x="16" y="208"/>
                      <a:pt x="16" y="208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90"/>
                      <a:pt x="192" y="90"/>
                      <a:pt x="192" y="90"/>
                    </a:cubicBezTo>
                    <a:cubicBezTo>
                      <a:pt x="192" y="85"/>
                      <a:pt x="196" y="82"/>
                      <a:pt x="200" y="82"/>
                    </a:cubicBezTo>
                    <a:cubicBezTo>
                      <a:pt x="204" y="82"/>
                      <a:pt x="208" y="85"/>
                      <a:pt x="208" y="90"/>
                    </a:cubicBezTo>
                    <a:cubicBezTo>
                      <a:pt x="208" y="216"/>
                      <a:pt x="208" y="216"/>
                      <a:pt x="208" y="216"/>
                    </a:cubicBezTo>
                    <a:cubicBezTo>
                      <a:pt x="208" y="220"/>
                      <a:pt x="204" y="224"/>
                      <a:pt x="200" y="224"/>
                    </a:cubicBezTo>
                    <a:close/>
                  </a:path>
                </a:pathLst>
              </a:custGeom>
              <a:solidFill>
                <a:srgbClr val="E254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highlight>
                    <a:srgbClr val="FF0000"/>
                  </a:highlight>
                </a:endParaRPr>
              </a:p>
            </p:txBody>
          </p:sp>
          <p:sp>
            <p:nvSpPr>
              <p:cNvPr id="65" name="Freeform: Shape 27">
                <a:extLst>
                  <a:ext uri="{FF2B5EF4-FFF2-40B4-BE49-F238E27FC236}">
                    <a16:creationId xmlns:a16="http://schemas.microsoft.com/office/drawing/2014/main" id="{A2A86A85-8419-4A31-9CF2-D0269E054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4925" y="1749426"/>
                <a:ext cx="357188" cy="354013"/>
              </a:xfrm>
              <a:custGeom>
                <a:avLst/>
                <a:gdLst>
                  <a:gd name="T0" fmla="*/ 6 w 160"/>
                  <a:gd name="T1" fmla="*/ 159 h 159"/>
                  <a:gd name="T2" fmla="*/ 2 w 160"/>
                  <a:gd name="T3" fmla="*/ 157 h 159"/>
                  <a:gd name="T4" fmla="*/ 1 w 160"/>
                  <a:gd name="T5" fmla="*/ 151 h 159"/>
                  <a:gd name="T6" fmla="*/ 14 w 160"/>
                  <a:gd name="T7" fmla="*/ 118 h 159"/>
                  <a:gd name="T8" fmla="*/ 16 w 160"/>
                  <a:gd name="T9" fmla="*/ 116 h 159"/>
                  <a:gd name="T10" fmla="*/ 127 w 160"/>
                  <a:gd name="T11" fmla="*/ 5 h 159"/>
                  <a:gd name="T12" fmla="*/ 139 w 160"/>
                  <a:gd name="T13" fmla="*/ 0 h 159"/>
                  <a:gd name="T14" fmla="*/ 158 w 160"/>
                  <a:gd name="T15" fmla="*/ 13 h 159"/>
                  <a:gd name="T16" fmla="*/ 154 w 160"/>
                  <a:gd name="T17" fmla="*/ 32 h 159"/>
                  <a:gd name="T18" fmla="*/ 43 w 160"/>
                  <a:gd name="T19" fmla="*/ 143 h 159"/>
                  <a:gd name="T20" fmla="*/ 41 w 160"/>
                  <a:gd name="T21" fmla="*/ 145 h 159"/>
                  <a:gd name="T22" fmla="*/ 8 w 160"/>
                  <a:gd name="T23" fmla="*/ 159 h 159"/>
                  <a:gd name="T24" fmla="*/ 6 w 160"/>
                  <a:gd name="T25" fmla="*/ 159 h 159"/>
                  <a:gd name="T26" fmla="*/ 25 w 160"/>
                  <a:gd name="T27" fmla="*/ 124 h 159"/>
                  <a:gd name="T28" fmla="*/ 18 w 160"/>
                  <a:gd name="T29" fmla="*/ 142 h 159"/>
                  <a:gd name="T30" fmla="*/ 35 w 160"/>
                  <a:gd name="T31" fmla="*/ 134 h 159"/>
                  <a:gd name="T32" fmla="*/ 145 w 160"/>
                  <a:gd name="T33" fmla="*/ 24 h 159"/>
                  <a:gd name="T34" fmla="*/ 146 w 160"/>
                  <a:gd name="T35" fmla="*/ 18 h 159"/>
                  <a:gd name="T36" fmla="*/ 139 w 160"/>
                  <a:gd name="T37" fmla="*/ 12 h 159"/>
                  <a:gd name="T38" fmla="*/ 135 w 160"/>
                  <a:gd name="T39" fmla="*/ 14 h 159"/>
                  <a:gd name="T40" fmla="*/ 25 w 160"/>
                  <a:gd name="T41" fmla="*/ 12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0" h="159">
                    <a:moveTo>
                      <a:pt x="6" y="159"/>
                    </a:moveTo>
                    <a:cubicBezTo>
                      <a:pt x="5" y="159"/>
                      <a:pt x="3" y="158"/>
                      <a:pt x="2" y="157"/>
                    </a:cubicBezTo>
                    <a:cubicBezTo>
                      <a:pt x="0" y="156"/>
                      <a:pt x="0" y="153"/>
                      <a:pt x="1" y="151"/>
                    </a:cubicBezTo>
                    <a:cubicBezTo>
                      <a:pt x="14" y="118"/>
                      <a:pt x="14" y="118"/>
                      <a:pt x="14" y="118"/>
                    </a:cubicBezTo>
                    <a:cubicBezTo>
                      <a:pt x="15" y="118"/>
                      <a:pt x="15" y="117"/>
                      <a:pt x="16" y="116"/>
                    </a:cubicBezTo>
                    <a:cubicBezTo>
                      <a:pt x="127" y="5"/>
                      <a:pt x="127" y="5"/>
                      <a:pt x="127" y="5"/>
                    </a:cubicBezTo>
                    <a:cubicBezTo>
                      <a:pt x="130" y="2"/>
                      <a:pt x="134" y="0"/>
                      <a:pt x="139" y="0"/>
                    </a:cubicBezTo>
                    <a:cubicBezTo>
                      <a:pt x="147" y="0"/>
                      <a:pt x="154" y="6"/>
                      <a:pt x="158" y="13"/>
                    </a:cubicBezTo>
                    <a:cubicBezTo>
                      <a:pt x="160" y="20"/>
                      <a:pt x="159" y="27"/>
                      <a:pt x="154" y="32"/>
                    </a:cubicBezTo>
                    <a:cubicBezTo>
                      <a:pt x="43" y="143"/>
                      <a:pt x="43" y="143"/>
                      <a:pt x="43" y="143"/>
                    </a:cubicBezTo>
                    <a:cubicBezTo>
                      <a:pt x="42" y="144"/>
                      <a:pt x="42" y="144"/>
                      <a:pt x="41" y="145"/>
                    </a:cubicBezTo>
                    <a:cubicBezTo>
                      <a:pt x="8" y="159"/>
                      <a:pt x="8" y="159"/>
                      <a:pt x="8" y="159"/>
                    </a:cubicBezTo>
                    <a:cubicBezTo>
                      <a:pt x="8" y="159"/>
                      <a:pt x="7" y="159"/>
                      <a:pt x="6" y="159"/>
                    </a:cubicBezTo>
                    <a:close/>
                    <a:moveTo>
                      <a:pt x="25" y="124"/>
                    </a:moveTo>
                    <a:cubicBezTo>
                      <a:pt x="18" y="142"/>
                      <a:pt x="18" y="142"/>
                      <a:pt x="18" y="142"/>
                    </a:cubicBezTo>
                    <a:cubicBezTo>
                      <a:pt x="35" y="134"/>
                      <a:pt x="35" y="134"/>
                      <a:pt x="35" y="134"/>
                    </a:cubicBezTo>
                    <a:cubicBezTo>
                      <a:pt x="145" y="24"/>
                      <a:pt x="145" y="24"/>
                      <a:pt x="145" y="24"/>
                    </a:cubicBezTo>
                    <a:cubicBezTo>
                      <a:pt x="146" y="23"/>
                      <a:pt x="148" y="21"/>
                      <a:pt x="146" y="18"/>
                    </a:cubicBezTo>
                    <a:cubicBezTo>
                      <a:pt x="145" y="15"/>
                      <a:pt x="142" y="12"/>
                      <a:pt x="139" y="12"/>
                    </a:cubicBezTo>
                    <a:cubicBezTo>
                      <a:pt x="138" y="12"/>
                      <a:pt x="136" y="13"/>
                      <a:pt x="135" y="14"/>
                    </a:cubicBezTo>
                    <a:lnTo>
                      <a:pt x="25" y="124"/>
                    </a:lnTo>
                    <a:close/>
                  </a:path>
                </a:pathLst>
              </a:custGeom>
              <a:solidFill>
                <a:srgbClr val="E254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highlight>
                    <a:srgbClr val="FF0000"/>
                  </a:highlight>
                </a:endParaRPr>
              </a:p>
            </p:txBody>
          </p:sp>
          <p:sp>
            <p:nvSpPr>
              <p:cNvPr id="66" name="Freeform: Shape 28">
                <a:extLst>
                  <a:ext uri="{FF2B5EF4-FFF2-40B4-BE49-F238E27FC236}">
                    <a16:creationId xmlns:a16="http://schemas.microsoft.com/office/drawing/2014/main" id="{8141843E-21E1-4E60-9995-1437E21E6E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7338" y="1790701"/>
                <a:ext cx="60325" cy="60325"/>
              </a:xfrm>
              <a:custGeom>
                <a:avLst/>
                <a:gdLst>
                  <a:gd name="T0" fmla="*/ 27 w 38"/>
                  <a:gd name="T1" fmla="*/ 38 h 38"/>
                  <a:gd name="T2" fmla="*/ 0 w 38"/>
                  <a:gd name="T3" fmla="*/ 13 h 38"/>
                  <a:gd name="T4" fmla="*/ 12 w 38"/>
                  <a:gd name="T5" fmla="*/ 0 h 38"/>
                  <a:gd name="T6" fmla="*/ 38 w 38"/>
                  <a:gd name="T7" fmla="*/ 27 h 38"/>
                  <a:gd name="T8" fmla="*/ 27 w 38"/>
                  <a:gd name="T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27" y="38"/>
                    </a:moveTo>
                    <a:lnTo>
                      <a:pt x="0" y="13"/>
                    </a:lnTo>
                    <a:lnTo>
                      <a:pt x="12" y="0"/>
                    </a:lnTo>
                    <a:lnTo>
                      <a:pt x="38" y="27"/>
                    </a:lnTo>
                    <a:lnTo>
                      <a:pt x="27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highlight>
                    <a:srgbClr val="FF0000"/>
                  </a:highlight>
                </a:endParaRPr>
              </a:p>
            </p:txBody>
          </p:sp>
        </p:grpSp>
      </p:grpSp>
      <p:grpSp>
        <p:nvGrpSpPr>
          <p:cNvPr id="29" name="PA_库_组合 59">
            <a:extLst>
              <a:ext uri="{FF2B5EF4-FFF2-40B4-BE49-F238E27FC236}">
                <a16:creationId xmlns:a16="http://schemas.microsoft.com/office/drawing/2014/main" id="{E2C86E6A-A054-4E36-983C-2420A09601CB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1656232" y="4168757"/>
            <a:ext cx="1855278" cy="1080000"/>
            <a:chOff x="6179901" y="2739358"/>
            <a:chExt cx="2091393" cy="1217448"/>
          </a:xfrm>
        </p:grpSpPr>
        <p:grpSp>
          <p:nvGrpSpPr>
            <p:cNvPr id="30" name="Group 4">
              <a:extLst>
                <a:ext uri="{FF2B5EF4-FFF2-40B4-BE49-F238E27FC236}">
                  <a16:creationId xmlns:a16="http://schemas.microsoft.com/office/drawing/2014/main" id="{BFC6D3A8-AB1F-4895-82B8-90242CB952EC}"/>
                </a:ext>
              </a:extLst>
            </p:cNvPr>
            <p:cNvGrpSpPr/>
            <p:nvPr/>
          </p:nvGrpSpPr>
          <p:grpSpPr>
            <a:xfrm>
              <a:off x="6179901" y="2739358"/>
              <a:ext cx="2091393" cy="1217448"/>
              <a:chOff x="6188075" y="2662238"/>
              <a:chExt cx="2361658" cy="1374775"/>
            </a:xfrm>
          </p:grpSpPr>
          <p:sp>
            <p:nvSpPr>
              <p:cNvPr id="48" name="Freeform: Shape 32">
                <a:extLst>
                  <a:ext uri="{FF2B5EF4-FFF2-40B4-BE49-F238E27FC236}">
                    <a16:creationId xmlns:a16="http://schemas.microsoft.com/office/drawing/2014/main" id="{06AFA681-8B11-4091-8AD9-35DC8D6610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6124" y="2662238"/>
                <a:ext cx="1453609" cy="1374775"/>
              </a:xfrm>
              <a:custGeom>
                <a:avLst/>
                <a:gdLst>
                  <a:gd name="T0" fmla="*/ 707 w 1121"/>
                  <a:gd name="T1" fmla="*/ 866 h 866"/>
                  <a:gd name="T2" fmla="*/ 707 w 1121"/>
                  <a:gd name="T3" fmla="*/ 672 h 866"/>
                  <a:gd name="T4" fmla="*/ 0 w 1121"/>
                  <a:gd name="T5" fmla="*/ 672 h 866"/>
                  <a:gd name="T6" fmla="*/ 0 w 1121"/>
                  <a:gd name="T7" fmla="*/ 194 h 866"/>
                  <a:gd name="T8" fmla="*/ 707 w 1121"/>
                  <a:gd name="T9" fmla="*/ 194 h 866"/>
                  <a:gd name="T10" fmla="*/ 707 w 1121"/>
                  <a:gd name="T11" fmla="*/ 0 h 866"/>
                  <a:gd name="T12" fmla="*/ 1121 w 1121"/>
                  <a:gd name="T13" fmla="*/ 432 h 866"/>
                  <a:gd name="T14" fmla="*/ 707 w 1121"/>
                  <a:gd name="T15" fmla="*/ 866 h 866"/>
                  <a:gd name="T16" fmla="*/ 707 w 1121"/>
                  <a:gd name="T17" fmla="*/ 866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1" h="866">
                    <a:moveTo>
                      <a:pt x="707" y="866"/>
                    </a:moveTo>
                    <a:lnTo>
                      <a:pt x="707" y="672"/>
                    </a:lnTo>
                    <a:lnTo>
                      <a:pt x="0" y="672"/>
                    </a:lnTo>
                    <a:lnTo>
                      <a:pt x="0" y="194"/>
                    </a:lnTo>
                    <a:lnTo>
                      <a:pt x="707" y="194"/>
                    </a:lnTo>
                    <a:lnTo>
                      <a:pt x="707" y="0"/>
                    </a:lnTo>
                    <a:lnTo>
                      <a:pt x="1121" y="432"/>
                    </a:lnTo>
                    <a:lnTo>
                      <a:pt x="707" y="866"/>
                    </a:lnTo>
                    <a:lnTo>
                      <a:pt x="707" y="86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9" name="Oval 33">
                <a:extLst>
                  <a:ext uri="{FF2B5EF4-FFF2-40B4-BE49-F238E27FC236}">
                    <a16:creationId xmlns:a16="http://schemas.microsoft.com/office/drawing/2014/main" id="{217A0CA4-5DF5-4977-B1C0-F0C4D0996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075" y="2681288"/>
                <a:ext cx="1335088" cy="13366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Oval 34">
                <a:extLst>
                  <a:ext uri="{FF2B5EF4-FFF2-40B4-BE49-F238E27FC236}">
                    <a16:creationId xmlns:a16="http://schemas.microsoft.com/office/drawing/2014/main" id="{A36FDEB4-A4B1-4A68-BEC0-324BADCC24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6350" y="2849563"/>
                <a:ext cx="996950" cy="99853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1" name="Group 8">
              <a:extLst>
                <a:ext uri="{FF2B5EF4-FFF2-40B4-BE49-F238E27FC236}">
                  <a16:creationId xmlns:a16="http://schemas.microsoft.com/office/drawing/2014/main" id="{F4B7CF81-7FA3-462C-99DB-CF24CAE4108B}"/>
                </a:ext>
              </a:extLst>
            </p:cNvPr>
            <p:cNvGrpSpPr/>
            <p:nvPr/>
          </p:nvGrpSpPr>
          <p:grpSpPr>
            <a:xfrm rot="21036247">
              <a:off x="6433884" y="3111550"/>
              <a:ext cx="684451" cy="433935"/>
              <a:chOff x="7726363" y="1603045"/>
              <a:chExt cx="876914" cy="555955"/>
            </a:xfrm>
            <a:solidFill>
              <a:schemeClr val="accent3"/>
            </a:solidFill>
          </p:grpSpPr>
          <p:grpSp>
            <p:nvGrpSpPr>
              <p:cNvPr id="35" name="Group 12">
                <a:extLst>
                  <a:ext uri="{FF2B5EF4-FFF2-40B4-BE49-F238E27FC236}">
                    <a16:creationId xmlns:a16="http://schemas.microsoft.com/office/drawing/2014/main" id="{B8CBC996-661D-4839-B0B2-D61886DA4F0B}"/>
                  </a:ext>
                </a:extLst>
              </p:cNvPr>
              <p:cNvGrpSpPr/>
              <p:nvPr/>
            </p:nvGrpSpPr>
            <p:grpSpPr>
              <a:xfrm>
                <a:off x="7726363" y="1666875"/>
                <a:ext cx="492125" cy="492125"/>
                <a:chOff x="7726363" y="1666875"/>
                <a:chExt cx="492125" cy="492125"/>
              </a:xfrm>
              <a:grpFill/>
            </p:grpSpPr>
            <p:sp>
              <p:nvSpPr>
                <p:cNvPr id="45" name="Freeform: Shape 17">
                  <a:extLst>
                    <a:ext uri="{FF2B5EF4-FFF2-40B4-BE49-F238E27FC236}">
                      <a16:creationId xmlns:a16="http://schemas.microsoft.com/office/drawing/2014/main" id="{DD05AB61-F75E-459D-9073-D00E6C92EF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Freeform: Shape 18">
                  <a:extLst>
                    <a:ext uri="{FF2B5EF4-FFF2-40B4-BE49-F238E27FC236}">
                      <a16:creationId xmlns:a16="http://schemas.microsoft.com/office/drawing/2014/main" id="{E454371F-8034-43AF-B585-E02ECAAFE9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7" name="Freeform: Shape 19">
                  <a:extLst>
                    <a:ext uri="{FF2B5EF4-FFF2-40B4-BE49-F238E27FC236}">
                      <a16:creationId xmlns:a16="http://schemas.microsoft.com/office/drawing/2014/main" id="{1A269A95-3C9B-4111-85A9-36C1B7B6E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6" name="Group 13">
                <a:extLst>
                  <a:ext uri="{FF2B5EF4-FFF2-40B4-BE49-F238E27FC236}">
                    <a16:creationId xmlns:a16="http://schemas.microsoft.com/office/drawing/2014/main" id="{AE084117-953A-4008-A94B-08680D7360D0}"/>
                  </a:ext>
                </a:extLst>
              </p:cNvPr>
              <p:cNvGrpSpPr/>
              <p:nvPr/>
            </p:nvGrpSpPr>
            <p:grpSpPr>
              <a:xfrm>
                <a:off x="8191089" y="1603045"/>
                <a:ext cx="412188" cy="412188"/>
                <a:chOff x="7726363" y="1666875"/>
                <a:chExt cx="492125" cy="492125"/>
              </a:xfrm>
              <a:grpFill/>
            </p:grpSpPr>
            <p:sp>
              <p:nvSpPr>
                <p:cNvPr id="37" name="Freeform: Shape 14">
                  <a:extLst>
                    <a:ext uri="{FF2B5EF4-FFF2-40B4-BE49-F238E27FC236}">
                      <a16:creationId xmlns:a16="http://schemas.microsoft.com/office/drawing/2014/main" id="{AFE44253-236D-4CA0-BE13-BCDB0D3D3D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6363" y="1666875"/>
                  <a:ext cx="492125" cy="492125"/>
                </a:xfrm>
                <a:custGeom>
                  <a:avLst/>
                  <a:gdLst>
                    <a:gd name="T0" fmla="*/ 109 w 128"/>
                    <a:gd name="T1" fmla="*/ 48 h 128"/>
                    <a:gd name="T2" fmla="*/ 114 w 128"/>
                    <a:gd name="T3" fmla="*/ 33 h 128"/>
                    <a:gd name="T4" fmla="*/ 105 w 128"/>
                    <a:gd name="T5" fmla="*/ 15 h 128"/>
                    <a:gd name="T6" fmla="*/ 95 w 128"/>
                    <a:gd name="T7" fmla="*/ 14 h 128"/>
                    <a:gd name="T8" fmla="*/ 80 w 128"/>
                    <a:gd name="T9" fmla="*/ 19 h 128"/>
                    <a:gd name="T10" fmla="*/ 69 w 128"/>
                    <a:gd name="T11" fmla="*/ 0 h 128"/>
                    <a:gd name="T12" fmla="*/ 51 w 128"/>
                    <a:gd name="T13" fmla="*/ 6 h 128"/>
                    <a:gd name="T14" fmla="*/ 43 w 128"/>
                    <a:gd name="T15" fmla="*/ 21 h 128"/>
                    <a:gd name="T16" fmla="*/ 28 w 128"/>
                    <a:gd name="T17" fmla="*/ 13 h 128"/>
                    <a:gd name="T18" fmla="*/ 15 w 128"/>
                    <a:gd name="T19" fmla="*/ 23 h 128"/>
                    <a:gd name="T20" fmla="*/ 21 w 128"/>
                    <a:gd name="T21" fmla="*/ 43 h 128"/>
                    <a:gd name="T22" fmla="*/ 6 w 128"/>
                    <a:gd name="T23" fmla="*/ 51 h 128"/>
                    <a:gd name="T24" fmla="*/ 0 w 128"/>
                    <a:gd name="T25" fmla="*/ 69 h 128"/>
                    <a:gd name="T26" fmla="*/ 19 w 128"/>
                    <a:gd name="T27" fmla="*/ 80 h 128"/>
                    <a:gd name="T28" fmla="*/ 14 w 128"/>
                    <a:gd name="T29" fmla="*/ 95 h 128"/>
                    <a:gd name="T30" fmla="*/ 23 w 128"/>
                    <a:gd name="T31" fmla="*/ 113 h 128"/>
                    <a:gd name="T32" fmla="*/ 33 w 128"/>
                    <a:gd name="T33" fmla="*/ 114 h 128"/>
                    <a:gd name="T34" fmla="*/ 48 w 128"/>
                    <a:gd name="T35" fmla="*/ 109 h 128"/>
                    <a:gd name="T36" fmla="*/ 59 w 128"/>
                    <a:gd name="T37" fmla="*/ 128 h 128"/>
                    <a:gd name="T38" fmla="*/ 77 w 128"/>
                    <a:gd name="T39" fmla="*/ 122 h 128"/>
                    <a:gd name="T40" fmla="*/ 85 w 128"/>
                    <a:gd name="T41" fmla="*/ 107 h 128"/>
                    <a:gd name="T42" fmla="*/ 100 w 128"/>
                    <a:gd name="T43" fmla="*/ 115 h 128"/>
                    <a:gd name="T44" fmla="*/ 113 w 128"/>
                    <a:gd name="T45" fmla="*/ 105 h 128"/>
                    <a:gd name="T46" fmla="*/ 107 w 128"/>
                    <a:gd name="T47" fmla="*/ 85 h 128"/>
                    <a:gd name="T48" fmla="*/ 122 w 128"/>
                    <a:gd name="T49" fmla="*/ 77 h 128"/>
                    <a:gd name="T50" fmla="*/ 128 w 128"/>
                    <a:gd name="T51" fmla="*/ 59 h 128"/>
                    <a:gd name="T52" fmla="*/ 108 w 128"/>
                    <a:gd name="T53" fmla="*/ 72 h 128"/>
                    <a:gd name="T54" fmla="*/ 100 w 128"/>
                    <a:gd name="T55" fmla="*/ 81 h 128"/>
                    <a:gd name="T56" fmla="*/ 107 w 128"/>
                    <a:gd name="T57" fmla="*/ 100 h 128"/>
                    <a:gd name="T58" fmla="*/ 89 w 128"/>
                    <a:gd name="T59" fmla="*/ 101 h 128"/>
                    <a:gd name="T60" fmla="*/ 81 w 128"/>
                    <a:gd name="T61" fmla="*/ 100 h 128"/>
                    <a:gd name="T62" fmla="*/ 72 w 128"/>
                    <a:gd name="T63" fmla="*/ 108 h 128"/>
                    <a:gd name="T64" fmla="*/ 59 w 128"/>
                    <a:gd name="T65" fmla="*/ 120 h 128"/>
                    <a:gd name="T66" fmla="*/ 51 w 128"/>
                    <a:gd name="T67" fmla="*/ 102 h 128"/>
                    <a:gd name="T68" fmla="*/ 43 w 128"/>
                    <a:gd name="T69" fmla="*/ 99 h 128"/>
                    <a:gd name="T70" fmla="*/ 28 w 128"/>
                    <a:gd name="T71" fmla="*/ 107 h 128"/>
                    <a:gd name="T72" fmla="*/ 27 w 128"/>
                    <a:gd name="T73" fmla="*/ 89 h 128"/>
                    <a:gd name="T74" fmla="*/ 26 w 128"/>
                    <a:gd name="T75" fmla="*/ 77 h 128"/>
                    <a:gd name="T76" fmla="*/ 8 w 128"/>
                    <a:gd name="T77" fmla="*/ 69 h 128"/>
                    <a:gd name="T78" fmla="*/ 20 w 128"/>
                    <a:gd name="T79" fmla="*/ 56 h 128"/>
                    <a:gd name="T80" fmla="*/ 28 w 128"/>
                    <a:gd name="T81" fmla="*/ 47 h 128"/>
                    <a:gd name="T82" fmla="*/ 21 w 128"/>
                    <a:gd name="T83" fmla="*/ 28 h 128"/>
                    <a:gd name="T84" fmla="*/ 39 w 128"/>
                    <a:gd name="T85" fmla="*/ 27 h 128"/>
                    <a:gd name="T86" fmla="*/ 47 w 128"/>
                    <a:gd name="T87" fmla="*/ 28 h 128"/>
                    <a:gd name="T88" fmla="*/ 56 w 128"/>
                    <a:gd name="T89" fmla="*/ 20 h 128"/>
                    <a:gd name="T90" fmla="*/ 69 w 128"/>
                    <a:gd name="T91" fmla="*/ 8 h 128"/>
                    <a:gd name="T92" fmla="*/ 77 w 128"/>
                    <a:gd name="T93" fmla="*/ 26 h 128"/>
                    <a:gd name="T94" fmla="*/ 85 w 128"/>
                    <a:gd name="T95" fmla="*/ 29 h 128"/>
                    <a:gd name="T96" fmla="*/ 100 w 128"/>
                    <a:gd name="T97" fmla="*/ 21 h 128"/>
                    <a:gd name="T98" fmla="*/ 101 w 128"/>
                    <a:gd name="T99" fmla="*/ 39 h 128"/>
                    <a:gd name="T100" fmla="*/ 102 w 128"/>
                    <a:gd name="T101" fmla="*/ 51 h 128"/>
                    <a:gd name="T102" fmla="*/ 120 w 128"/>
                    <a:gd name="T103" fmla="*/ 59 h 128"/>
                    <a:gd name="T104" fmla="*/ 108 w 128"/>
                    <a:gd name="T105" fmla="*/ 7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28" h="128">
                      <a:moveTo>
                        <a:pt x="122" y="51"/>
                      </a:moveTo>
                      <a:cubicBezTo>
                        <a:pt x="109" y="48"/>
                        <a:pt x="109" y="48"/>
                        <a:pt x="109" y="48"/>
                      </a:cubicBezTo>
                      <a:cubicBezTo>
                        <a:pt x="109" y="46"/>
                        <a:pt x="108" y="45"/>
                        <a:pt x="107" y="43"/>
                      </a:cubicBezTo>
                      <a:cubicBezTo>
                        <a:pt x="114" y="33"/>
                        <a:pt x="114" y="33"/>
                        <a:pt x="114" y="33"/>
                      </a:cubicBezTo>
                      <a:cubicBezTo>
                        <a:pt x="116" y="30"/>
                        <a:pt x="116" y="25"/>
                        <a:pt x="113" y="23"/>
                      </a:cubicBezTo>
                      <a:cubicBezTo>
                        <a:pt x="105" y="15"/>
                        <a:pt x="105" y="15"/>
                        <a:pt x="105" y="15"/>
                      </a:cubicBezTo>
                      <a:cubicBezTo>
                        <a:pt x="104" y="13"/>
                        <a:pt x="102" y="13"/>
                        <a:pt x="100" y="13"/>
                      </a:cubicBezTo>
                      <a:cubicBezTo>
                        <a:pt x="98" y="13"/>
                        <a:pt x="97" y="13"/>
                        <a:pt x="95" y="14"/>
                      </a:cubicBezTo>
                      <a:cubicBezTo>
                        <a:pt x="85" y="21"/>
                        <a:pt x="85" y="21"/>
                        <a:pt x="85" y="21"/>
                      </a:cubicBezTo>
                      <a:cubicBezTo>
                        <a:pt x="83" y="20"/>
                        <a:pt x="82" y="19"/>
                        <a:pt x="80" y="19"/>
                      </a:cubicBezTo>
                      <a:cubicBezTo>
                        <a:pt x="77" y="6"/>
                        <a:pt x="77" y="6"/>
                        <a:pt x="77" y="6"/>
                      </a:cubicBezTo>
                      <a:cubicBezTo>
                        <a:pt x="77" y="3"/>
                        <a:pt x="73" y="0"/>
                        <a:pt x="69" y="0"/>
                      </a:cubicBez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55" y="0"/>
                        <a:pt x="51" y="3"/>
                        <a:pt x="51" y="6"/>
                      </a:cubicBezTo>
                      <a:cubicBezTo>
                        <a:pt x="48" y="19"/>
                        <a:pt x="48" y="19"/>
                        <a:pt x="48" y="19"/>
                      </a:cubicBezTo>
                      <a:cubicBezTo>
                        <a:pt x="46" y="19"/>
                        <a:pt x="45" y="20"/>
                        <a:pt x="43" y="21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31" y="13"/>
                        <a:pt x="30" y="13"/>
                        <a:pt x="28" y="13"/>
                      </a:cubicBezTo>
                      <a:cubicBezTo>
                        <a:pt x="26" y="13"/>
                        <a:pt x="24" y="13"/>
                        <a:pt x="23" y="15"/>
                      </a:cubicBezTo>
                      <a:cubicBezTo>
                        <a:pt x="15" y="23"/>
                        <a:pt x="15" y="23"/>
                        <a:pt x="15" y="23"/>
                      </a:cubicBezTo>
                      <a:cubicBezTo>
                        <a:pt x="12" y="25"/>
                        <a:pt x="12" y="30"/>
                        <a:pt x="14" y="33"/>
                      </a:cubicBezTo>
                      <a:cubicBezTo>
                        <a:pt x="21" y="43"/>
                        <a:pt x="21" y="43"/>
                        <a:pt x="21" y="43"/>
                      </a:cubicBezTo>
                      <a:cubicBezTo>
                        <a:pt x="20" y="45"/>
                        <a:pt x="19" y="46"/>
                        <a:pt x="19" y="4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3" y="51"/>
                        <a:pt x="0" y="55"/>
                        <a:pt x="0" y="59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3"/>
                        <a:pt x="3" y="77"/>
                        <a:pt x="6" y="77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2"/>
                        <a:pt x="20" y="83"/>
                        <a:pt x="21" y="85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2" y="98"/>
                        <a:pt x="12" y="103"/>
                        <a:pt x="15" y="105"/>
                      </a:cubicBezTo>
                      <a:cubicBezTo>
                        <a:pt x="23" y="113"/>
                        <a:pt x="23" y="113"/>
                        <a:pt x="23" y="113"/>
                      </a:cubicBezTo>
                      <a:cubicBezTo>
                        <a:pt x="24" y="115"/>
                        <a:pt x="26" y="115"/>
                        <a:pt x="28" y="115"/>
                      </a:cubicBezTo>
                      <a:cubicBezTo>
                        <a:pt x="30" y="115"/>
                        <a:pt x="31" y="115"/>
                        <a:pt x="33" y="114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5" y="108"/>
                        <a:pt x="46" y="109"/>
                        <a:pt x="48" y="109"/>
                      </a:cubicBezTo>
                      <a:cubicBezTo>
                        <a:pt x="51" y="122"/>
                        <a:pt x="51" y="122"/>
                        <a:pt x="51" y="122"/>
                      </a:cubicBezTo>
                      <a:cubicBezTo>
                        <a:pt x="51" y="125"/>
                        <a:pt x="55" y="128"/>
                        <a:pt x="59" y="128"/>
                      </a:cubicBezTo>
                      <a:cubicBezTo>
                        <a:pt x="69" y="128"/>
                        <a:pt x="69" y="128"/>
                        <a:pt x="69" y="128"/>
                      </a:cubicBezTo>
                      <a:cubicBezTo>
                        <a:pt x="73" y="128"/>
                        <a:pt x="77" y="125"/>
                        <a:pt x="77" y="122"/>
                      </a:cubicBezTo>
                      <a:cubicBezTo>
                        <a:pt x="80" y="109"/>
                        <a:pt x="80" y="109"/>
                        <a:pt x="80" y="109"/>
                      </a:cubicBezTo>
                      <a:cubicBezTo>
                        <a:pt x="82" y="109"/>
                        <a:pt x="83" y="108"/>
                        <a:pt x="85" y="107"/>
                      </a:cubicBezTo>
                      <a:cubicBezTo>
                        <a:pt x="95" y="114"/>
                        <a:pt x="95" y="114"/>
                        <a:pt x="95" y="114"/>
                      </a:cubicBezTo>
                      <a:cubicBezTo>
                        <a:pt x="97" y="115"/>
                        <a:pt x="98" y="115"/>
                        <a:pt x="100" y="115"/>
                      </a:cubicBezTo>
                      <a:cubicBezTo>
                        <a:pt x="102" y="115"/>
                        <a:pt x="104" y="115"/>
                        <a:pt x="105" y="113"/>
                      </a:cubicBezTo>
                      <a:cubicBezTo>
                        <a:pt x="113" y="105"/>
                        <a:pt x="113" y="105"/>
                        <a:pt x="113" y="105"/>
                      </a:cubicBezTo>
                      <a:cubicBezTo>
                        <a:pt x="116" y="103"/>
                        <a:pt x="116" y="98"/>
                        <a:pt x="114" y="95"/>
                      </a:cubicBezTo>
                      <a:cubicBezTo>
                        <a:pt x="107" y="85"/>
                        <a:pt x="107" y="85"/>
                        <a:pt x="107" y="85"/>
                      </a:cubicBezTo>
                      <a:cubicBezTo>
                        <a:pt x="108" y="83"/>
                        <a:pt x="109" y="82"/>
                        <a:pt x="109" y="80"/>
                      </a:cubicBezTo>
                      <a:cubicBezTo>
                        <a:pt x="122" y="77"/>
                        <a:pt x="122" y="77"/>
                        <a:pt x="122" y="77"/>
                      </a:cubicBezTo>
                      <a:cubicBezTo>
                        <a:pt x="125" y="77"/>
                        <a:pt x="128" y="73"/>
                        <a:pt x="128" y="69"/>
                      </a:cubicBezTo>
                      <a:cubicBezTo>
                        <a:pt x="128" y="59"/>
                        <a:pt x="128" y="59"/>
                        <a:pt x="128" y="59"/>
                      </a:cubicBezTo>
                      <a:cubicBezTo>
                        <a:pt x="128" y="55"/>
                        <a:pt x="125" y="51"/>
                        <a:pt x="122" y="51"/>
                      </a:cubicBezTo>
                      <a:close/>
                      <a:moveTo>
                        <a:pt x="108" y="72"/>
                      </a:moveTo>
                      <a:cubicBezTo>
                        <a:pt x="105" y="72"/>
                        <a:pt x="103" y="74"/>
                        <a:pt x="102" y="77"/>
                      </a:cubicBezTo>
                      <a:cubicBezTo>
                        <a:pt x="101" y="79"/>
                        <a:pt x="101" y="80"/>
                        <a:pt x="100" y="81"/>
                      </a:cubicBezTo>
                      <a:cubicBezTo>
                        <a:pt x="99" y="84"/>
                        <a:pt x="99" y="87"/>
                        <a:pt x="101" y="89"/>
                      </a:cubicBezTo>
                      <a:cubicBezTo>
                        <a:pt x="107" y="100"/>
                        <a:pt x="107" y="100"/>
                        <a:pt x="107" y="100"/>
                      </a:cubicBezTo>
                      <a:cubicBezTo>
                        <a:pt x="100" y="107"/>
                        <a:pt x="100" y="107"/>
                        <a:pt x="100" y="107"/>
                      </a:cubicBezTo>
                      <a:cubicBezTo>
                        <a:pt x="89" y="101"/>
                        <a:pt x="89" y="101"/>
                        <a:pt x="89" y="101"/>
                      </a:cubicBezTo>
                      <a:cubicBezTo>
                        <a:pt x="88" y="100"/>
                        <a:pt x="86" y="99"/>
                        <a:pt x="85" y="99"/>
                      </a:cubicBezTo>
                      <a:cubicBezTo>
                        <a:pt x="84" y="99"/>
                        <a:pt x="83" y="99"/>
                        <a:pt x="81" y="100"/>
                      </a:cubicBezTo>
                      <a:cubicBezTo>
                        <a:pt x="80" y="101"/>
                        <a:pt x="79" y="101"/>
                        <a:pt x="77" y="102"/>
                      </a:cubicBezTo>
                      <a:cubicBezTo>
                        <a:pt x="74" y="103"/>
                        <a:pt x="72" y="105"/>
                        <a:pt x="72" y="108"/>
                      </a:cubicBezTo>
                      <a:cubicBezTo>
                        <a:pt x="69" y="120"/>
                        <a:pt x="69" y="120"/>
                        <a:pt x="69" y="120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56" y="108"/>
                        <a:pt x="56" y="108"/>
                        <a:pt x="56" y="108"/>
                      </a:cubicBezTo>
                      <a:cubicBezTo>
                        <a:pt x="56" y="105"/>
                        <a:pt x="54" y="103"/>
                        <a:pt x="51" y="102"/>
                      </a:cubicBezTo>
                      <a:cubicBezTo>
                        <a:pt x="49" y="101"/>
                        <a:pt x="48" y="101"/>
                        <a:pt x="47" y="100"/>
                      </a:cubicBezTo>
                      <a:cubicBezTo>
                        <a:pt x="45" y="99"/>
                        <a:pt x="44" y="99"/>
                        <a:pt x="43" y="99"/>
                      </a:cubicBezTo>
                      <a:cubicBezTo>
                        <a:pt x="42" y="99"/>
                        <a:pt x="40" y="100"/>
                        <a:pt x="39" y="101"/>
                      </a:cubicBezTo>
                      <a:cubicBezTo>
                        <a:pt x="28" y="107"/>
                        <a:pt x="28" y="107"/>
                        <a:pt x="28" y="107"/>
                      </a:cubicBezTo>
                      <a:cubicBezTo>
                        <a:pt x="21" y="100"/>
                        <a:pt x="21" y="100"/>
                        <a:pt x="21" y="100"/>
                      </a:cubicBezTo>
                      <a:cubicBezTo>
                        <a:pt x="27" y="89"/>
                        <a:pt x="27" y="89"/>
                        <a:pt x="27" y="89"/>
                      </a:cubicBezTo>
                      <a:cubicBezTo>
                        <a:pt x="29" y="87"/>
                        <a:pt x="29" y="84"/>
                        <a:pt x="28" y="81"/>
                      </a:cubicBezTo>
                      <a:cubicBezTo>
                        <a:pt x="27" y="80"/>
                        <a:pt x="27" y="79"/>
                        <a:pt x="26" y="77"/>
                      </a:cubicBezTo>
                      <a:cubicBezTo>
                        <a:pt x="25" y="74"/>
                        <a:pt x="23" y="72"/>
                        <a:pt x="20" y="72"/>
                      </a:cubicBezTo>
                      <a:cubicBezTo>
                        <a:pt x="8" y="69"/>
                        <a:pt x="8" y="69"/>
                        <a:pt x="8" y="6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20" y="56"/>
                        <a:pt x="20" y="56"/>
                        <a:pt x="20" y="56"/>
                      </a:cubicBezTo>
                      <a:cubicBezTo>
                        <a:pt x="23" y="56"/>
                        <a:pt x="25" y="54"/>
                        <a:pt x="26" y="51"/>
                      </a:cubicBezTo>
                      <a:cubicBezTo>
                        <a:pt x="27" y="49"/>
                        <a:pt x="27" y="48"/>
                        <a:pt x="28" y="47"/>
                      </a:cubicBezTo>
                      <a:cubicBezTo>
                        <a:pt x="29" y="44"/>
                        <a:pt x="29" y="41"/>
                        <a:pt x="27" y="39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39" y="27"/>
                        <a:pt x="39" y="27"/>
                        <a:pt x="39" y="27"/>
                      </a:cubicBezTo>
                      <a:cubicBezTo>
                        <a:pt x="40" y="28"/>
                        <a:pt x="42" y="29"/>
                        <a:pt x="43" y="29"/>
                      </a:cubicBezTo>
                      <a:cubicBezTo>
                        <a:pt x="44" y="29"/>
                        <a:pt x="45" y="29"/>
                        <a:pt x="47" y="28"/>
                      </a:cubicBezTo>
                      <a:cubicBezTo>
                        <a:pt x="48" y="27"/>
                        <a:pt x="49" y="27"/>
                        <a:pt x="51" y="26"/>
                      </a:cubicBezTo>
                      <a:cubicBezTo>
                        <a:pt x="54" y="25"/>
                        <a:pt x="56" y="23"/>
                        <a:pt x="56" y="2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72" y="20"/>
                        <a:pt x="72" y="20"/>
                        <a:pt x="72" y="20"/>
                      </a:cubicBezTo>
                      <a:cubicBezTo>
                        <a:pt x="72" y="23"/>
                        <a:pt x="74" y="25"/>
                        <a:pt x="77" y="26"/>
                      </a:cubicBezTo>
                      <a:cubicBezTo>
                        <a:pt x="79" y="27"/>
                        <a:pt x="80" y="27"/>
                        <a:pt x="81" y="28"/>
                      </a:cubicBezTo>
                      <a:cubicBezTo>
                        <a:pt x="83" y="29"/>
                        <a:pt x="84" y="29"/>
                        <a:pt x="85" y="29"/>
                      </a:cubicBezTo>
                      <a:cubicBezTo>
                        <a:pt x="86" y="29"/>
                        <a:pt x="88" y="28"/>
                        <a:pt x="89" y="27"/>
                      </a:cubicBezTo>
                      <a:cubicBezTo>
                        <a:pt x="100" y="21"/>
                        <a:pt x="100" y="21"/>
                        <a:pt x="100" y="21"/>
                      </a:cubicBezTo>
                      <a:cubicBezTo>
                        <a:pt x="107" y="28"/>
                        <a:pt x="107" y="28"/>
                        <a:pt x="107" y="28"/>
                      </a:cubicBezTo>
                      <a:cubicBezTo>
                        <a:pt x="101" y="39"/>
                        <a:pt x="101" y="39"/>
                        <a:pt x="101" y="39"/>
                      </a:cubicBezTo>
                      <a:cubicBezTo>
                        <a:pt x="99" y="41"/>
                        <a:pt x="99" y="44"/>
                        <a:pt x="100" y="47"/>
                      </a:cubicBezTo>
                      <a:cubicBezTo>
                        <a:pt x="101" y="48"/>
                        <a:pt x="101" y="49"/>
                        <a:pt x="102" y="51"/>
                      </a:cubicBezTo>
                      <a:cubicBezTo>
                        <a:pt x="103" y="54"/>
                        <a:pt x="105" y="56"/>
                        <a:pt x="108" y="56"/>
                      </a:cubicBezTo>
                      <a:cubicBezTo>
                        <a:pt x="120" y="59"/>
                        <a:pt x="120" y="59"/>
                        <a:pt x="120" y="59"/>
                      </a:cubicBezTo>
                      <a:cubicBezTo>
                        <a:pt x="120" y="69"/>
                        <a:pt x="120" y="69"/>
                        <a:pt x="120" y="69"/>
                      </a:cubicBezTo>
                      <a:lnTo>
                        <a:pt x="108" y="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Freeform: Shape 15">
                  <a:extLst>
                    <a:ext uri="{FF2B5EF4-FFF2-40B4-BE49-F238E27FC236}">
                      <a16:creationId xmlns:a16="http://schemas.microsoft.com/office/drawing/2014/main" id="{246C81E3-313A-485A-8338-B5A0D53DAC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6063" y="1806575"/>
                  <a:ext cx="214313" cy="214313"/>
                </a:xfrm>
                <a:custGeom>
                  <a:avLst/>
                  <a:gdLst>
                    <a:gd name="T0" fmla="*/ 28 w 56"/>
                    <a:gd name="T1" fmla="*/ 0 h 56"/>
                    <a:gd name="T2" fmla="*/ 0 w 56"/>
                    <a:gd name="T3" fmla="*/ 28 h 56"/>
                    <a:gd name="T4" fmla="*/ 28 w 56"/>
                    <a:gd name="T5" fmla="*/ 56 h 56"/>
                    <a:gd name="T6" fmla="*/ 56 w 56"/>
                    <a:gd name="T7" fmla="*/ 28 h 56"/>
                    <a:gd name="T8" fmla="*/ 28 w 56"/>
                    <a:gd name="T9" fmla="*/ 0 h 56"/>
                    <a:gd name="T10" fmla="*/ 28 w 56"/>
                    <a:gd name="T11" fmla="*/ 53 h 56"/>
                    <a:gd name="T12" fmla="*/ 4 w 56"/>
                    <a:gd name="T13" fmla="*/ 28 h 56"/>
                    <a:gd name="T14" fmla="*/ 28 w 56"/>
                    <a:gd name="T15" fmla="*/ 4 h 56"/>
                    <a:gd name="T16" fmla="*/ 53 w 56"/>
                    <a:gd name="T17" fmla="*/ 28 h 56"/>
                    <a:gd name="T18" fmla="*/ 28 w 56"/>
                    <a:gd name="T19" fmla="*/ 53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6" h="56">
                      <a:moveTo>
                        <a:pt x="28" y="0"/>
                      </a:moveTo>
                      <a:cubicBezTo>
                        <a:pt x="13" y="0"/>
                        <a:pt x="0" y="13"/>
                        <a:pt x="0" y="28"/>
                      </a:cubicBezTo>
                      <a:cubicBezTo>
                        <a:pt x="0" y="43"/>
                        <a:pt x="13" y="56"/>
                        <a:pt x="28" y="56"/>
                      </a:cubicBezTo>
                      <a:cubicBezTo>
                        <a:pt x="43" y="56"/>
                        <a:pt x="56" y="43"/>
                        <a:pt x="56" y="28"/>
                      </a:cubicBezTo>
                      <a:cubicBezTo>
                        <a:pt x="56" y="13"/>
                        <a:pt x="43" y="0"/>
                        <a:pt x="28" y="0"/>
                      </a:cubicBezTo>
                      <a:close/>
                      <a:moveTo>
                        <a:pt x="28" y="53"/>
                      </a:moveTo>
                      <a:cubicBezTo>
                        <a:pt x="14" y="53"/>
                        <a:pt x="4" y="42"/>
                        <a:pt x="4" y="28"/>
                      </a:cubicBezTo>
                      <a:cubicBezTo>
                        <a:pt x="4" y="14"/>
                        <a:pt x="14" y="4"/>
                        <a:pt x="28" y="4"/>
                      </a:cubicBezTo>
                      <a:cubicBezTo>
                        <a:pt x="42" y="4"/>
                        <a:pt x="53" y="14"/>
                        <a:pt x="53" y="28"/>
                      </a:cubicBezTo>
                      <a:cubicBezTo>
                        <a:pt x="53" y="42"/>
                        <a:pt x="42" y="53"/>
                        <a:pt x="28" y="5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Freeform: Shape 16">
                  <a:extLst>
                    <a:ext uri="{FF2B5EF4-FFF2-40B4-BE49-F238E27FC236}">
                      <a16:creationId xmlns:a16="http://schemas.microsoft.com/office/drawing/2014/main" id="{026078DA-8CA7-43A9-9757-75C73B729E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2101" y="1852613"/>
                  <a:ext cx="122238" cy="122238"/>
                </a:xfrm>
                <a:custGeom>
                  <a:avLst/>
                  <a:gdLst>
                    <a:gd name="T0" fmla="*/ 16 w 32"/>
                    <a:gd name="T1" fmla="*/ 0 h 32"/>
                    <a:gd name="T2" fmla="*/ 0 w 32"/>
                    <a:gd name="T3" fmla="*/ 16 h 32"/>
                    <a:gd name="T4" fmla="*/ 16 w 32"/>
                    <a:gd name="T5" fmla="*/ 32 h 32"/>
                    <a:gd name="T6" fmla="*/ 32 w 32"/>
                    <a:gd name="T7" fmla="*/ 16 h 32"/>
                    <a:gd name="T8" fmla="*/ 16 w 32"/>
                    <a:gd name="T9" fmla="*/ 0 h 32"/>
                    <a:gd name="T10" fmla="*/ 16 w 32"/>
                    <a:gd name="T11" fmla="*/ 28 h 32"/>
                    <a:gd name="T12" fmla="*/ 4 w 32"/>
                    <a:gd name="T13" fmla="*/ 16 h 32"/>
                    <a:gd name="T14" fmla="*/ 16 w 32"/>
                    <a:gd name="T15" fmla="*/ 4 h 32"/>
                    <a:gd name="T16" fmla="*/ 28 w 32"/>
                    <a:gd name="T17" fmla="*/ 16 h 32"/>
                    <a:gd name="T18" fmla="*/ 16 w 32"/>
                    <a:gd name="T19" fmla="*/ 28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" h="32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5"/>
                        <a:pt x="7" y="32"/>
                        <a:pt x="16" y="32"/>
                      </a:cubicBezTo>
                      <a:cubicBezTo>
                        <a:pt x="25" y="32"/>
                        <a:pt x="32" y="25"/>
                        <a:pt x="32" y="16"/>
                      </a:cubicBezTo>
                      <a:cubicBezTo>
                        <a:pt x="32" y="7"/>
                        <a:pt x="25" y="0"/>
                        <a:pt x="16" y="0"/>
                      </a:cubicBezTo>
                      <a:close/>
                      <a:moveTo>
                        <a:pt x="16" y="28"/>
                      </a:moveTo>
                      <a:cubicBezTo>
                        <a:pt x="9" y="28"/>
                        <a:pt x="4" y="23"/>
                        <a:pt x="4" y="16"/>
                      </a:cubicBezTo>
                      <a:cubicBezTo>
                        <a:pt x="4" y="9"/>
                        <a:pt x="9" y="4"/>
                        <a:pt x="16" y="4"/>
                      </a:cubicBezTo>
                      <a:cubicBezTo>
                        <a:pt x="23" y="4"/>
                        <a:pt x="28" y="9"/>
                        <a:pt x="28" y="16"/>
                      </a:cubicBezTo>
                      <a:cubicBezTo>
                        <a:pt x="28" y="23"/>
                        <a:pt x="23" y="28"/>
                        <a:pt x="16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grpSp>
        <p:nvGrpSpPr>
          <p:cNvPr id="71" name="PA_库_组合 60">
            <a:extLst>
              <a:ext uri="{FF2B5EF4-FFF2-40B4-BE49-F238E27FC236}">
                <a16:creationId xmlns:a16="http://schemas.microsoft.com/office/drawing/2014/main" id="{25EC5BD8-0964-4EB1-8FA5-9827A4FED572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1656231" y="5405196"/>
            <a:ext cx="1855278" cy="1080000"/>
            <a:chOff x="8720231" y="2739358"/>
            <a:chExt cx="2091393" cy="1217448"/>
          </a:xfrm>
        </p:grpSpPr>
        <p:grpSp>
          <p:nvGrpSpPr>
            <p:cNvPr id="72" name="Group 5">
              <a:extLst>
                <a:ext uri="{FF2B5EF4-FFF2-40B4-BE49-F238E27FC236}">
                  <a16:creationId xmlns:a16="http://schemas.microsoft.com/office/drawing/2014/main" id="{ECAD03C2-0992-4A2B-99AD-31586659F380}"/>
                </a:ext>
              </a:extLst>
            </p:cNvPr>
            <p:cNvGrpSpPr/>
            <p:nvPr/>
          </p:nvGrpSpPr>
          <p:grpSpPr>
            <a:xfrm>
              <a:off x="8720231" y="2739358"/>
              <a:ext cx="2091393" cy="1217448"/>
              <a:chOff x="9056688" y="2662238"/>
              <a:chExt cx="2361658" cy="1374775"/>
            </a:xfrm>
          </p:grpSpPr>
          <p:sp>
            <p:nvSpPr>
              <p:cNvPr id="79" name="Freeform: Shape 29">
                <a:extLst>
                  <a:ext uri="{FF2B5EF4-FFF2-40B4-BE49-F238E27FC236}">
                    <a16:creationId xmlns:a16="http://schemas.microsoft.com/office/drawing/2014/main" id="{2ED58AAD-AEB0-43CC-B723-B7EA4F23E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6325" y="2662238"/>
                <a:ext cx="1452021" cy="1374775"/>
              </a:xfrm>
              <a:custGeom>
                <a:avLst/>
                <a:gdLst>
                  <a:gd name="T0" fmla="*/ 705 w 1121"/>
                  <a:gd name="T1" fmla="*/ 866 h 866"/>
                  <a:gd name="T2" fmla="*/ 705 w 1121"/>
                  <a:gd name="T3" fmla="*/ 672 h 866"/>
                  <a:gd name="T4" fmla="*/ 0 w 1121"/>
                  <a:gd name="T5" fmla="*/ 672 h 866"/>
                  <a:gd name="T6" fmla="*/ 0 w 1121"/>
                  <a:gd name="T7" fmla="*/ 194 h 866"/>
                  <a:gd name="T8" fmla="*/ 705 w 1121"/>
                  <a:gd name="T9" fmla="*/ 194 h 866"/>
                  <a:gd name="T10" fmla="*/ 705 w 1121"/>
                  <a:gd name="T11" fmla="*/ 0 h 866"/>
                  <a:gd name="T12" fmla="*/ 1121 w 1121"/>
                  <a:gd name="T13" fmla="*/ 432 h 866"/>
                  <a:gd name="T14" fmla="*/ 705 w 1121"/>
                  <a:gd name="T15" fmla="*/ 866 h 866"/>
                  <a:gd name="T16" fmla="*/ 705 w 1121"/>
                  <a:gd name="T17" fmla="*/ 866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21" h="866">
                    <a:moveTo>
                      <a:pt x="705" y="866"/>
                    </a:moveTo>
                    <a:lnTo>
                      <a:pt x="705" y="672"/>
                    </a:lnTo>
                    <a:lnTo>
                      <a:pt x="0" y="672"/>
                    </a:lnTo>
                    <a:lnTo>
                      <a:pt x="0" y="194"/>
                    </a:lnTo>
                    <a:lnTo>
                      <a:pt x="705" y="194"/>
                    </a:lnTo>
                    <a:lnTo>
                      <a:pt x="705" y="0"/>
                    </a:lnTo>
                    <a:lnTo>
                      <a:pt x="1121" y="432"/>
                    </a:lnTo>
                    <a:lnTo>
                      <a:pt x="705" y="866"/>
                    </a:lnTo>
                    <a:lnTo>
                      <a:pt x="705" y="866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80" name="Oval 30">
                <a:extLst>
                  <a:ext uri="{FF2B5EF4-FFF2-40B4-BE49-F238E27FC236}">
                    <a16:creationId xmlns:a16="http://schemas.microsoft.com/office/drawing/2014/main" id="{C5096F86-1084-48D5-B2C9-51ADD5859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6688" y="2681288"/>
                <a:ext cx="1333500" cy="1336675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Oval 31">
                <a:extLst>
                  <a:ext uri="{FF2B5EF4-FFF2-40B4-BE49-F238E27FC236}">
                    <a16:creationId xmlns:a16="http://schemas.microsoft.com/office/drawing/2014/main" id="{01C7DCA3-01B1-4B68-A3DD-065B5B4DC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5757" y="2849563"/>
                <a:ext cx="995363" cy="99853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3" name="Group 9">
              <a:extLst>
                <a:ext uri="{FF2B5EF4-FFF2-40B4-BE49-F238E27FC236}">
                  <a16:creationId xmlns:a16="http://schemas.microsoft.com/office/drawing/2014/main" id="{6C57B925-64F5-4E3A-9249-41E92E097FB2}"/>
                </a:ext>
              </a:extLst>
            </p:cNvPr>
            <p:cNvGrpSpPr/>
            <p:nvPr/>
          </p:nvGrpSpPr>
          <p:grpSpPr>
            <a:xfrm>
              <a:off x="9062095" y="2990180"/>
              <a:ext cx="474598" cy="625245"/>
              <a:chOff x="4157663" y="1930400"/>
              <a:chExt cx="565150" cy="744538"/>
            </a:xfrm>
            <a:solidFill>
              <a:schemeClr val="accent4"/>
            </a:solidFill>
          </p:grpSpPr>
          <p:sp>
            <p:nvSpPr>
              <p:cNvPr id="77" name="Freeform: Shape 10">
                <a:extLst>
                  <a:ext uri="{FF2B5EF4-FFF2-40B4-BE49-F238E27FC236}">
                    <a16:creationId xmlns:a16="http://schemas.microsoft.com/office/drawing/2014/main" id="{6F41A3A5-2658-431D-80A5-C802417F7E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663" y="1930400"/>
                <a:ext cx="565150" cy="744538"/>
              </a:xfrm>
              <a:custGeom>
                <a:avLst/>
                <a:gdLst>
                  <a:gd name="T0" fmla="*/ 192 w 210"/>
                  <a:gd name="T1" fmla="*/ 45 h 278"/>
                  <a:gd name="T2" fmla="*/ 155 w 210"/>
                  <a:gd name="T3" fmla="*/ 45 h 278"/>
                  <a:gd name="T4" fmla="*/ 155 w 210"/>
                  <a:gd name="T5" fmla="*/ 41 h 278"/>
                  <a:gd name="T6" fmla="*/ 146 w 210"/>
                  <a:gd name="T7" fmla="*/ 32 h 278"/>
                  <a:gd name="T8" fmla="*/ 125 w 210"/>
                  <a:gd name="T9" fmla="*/ 32 h 278"/>
                  <a:gd name="T10" fmla="*/ 128 w 210"/>
                  <a:gd name="T11" fmla="*/ 22 h 278"/>
                  <a:gd name="T12" fmla="*/ 105 w 210"/>
                  <a:gd name="T13" fmla="*/ 0 h 278"/>
                  <a:gd name="T14" fmla="*/ 83 w 210"/>
                  <a:gd name="T15" fmla="*/ 22 h 278"/>
                  <a:gd name="T16" fmla="*/ 85 w 210"/>
                  <a:gd name="T17" fmla="*/ 32 h 278"/>
                  <a:gd name="T18" fmla="*/ 65 w 210"/>
                  <a:gd name="T19" fmla="*/ 32 h 278"/>
                  <a:gd name="T20" fmla="*/ 55 w 210"/>
                  <a:gd name="T21" fmla="*/ 41 h 278"/>
                  <a:gd name="T22" fmla="*/ 55 w 210"/>
                  <a:gd name="T23" fmla="*/ 45 h 278"/>
                  <a:gd name="T24" fmla="*/ 19 w 210"/>
                  <a:gd name="T25" fmla="*/ 45 h 278"/>
                  <a:gd name="T26" fmla="*/ 0 w 210"/>
                  <a:gd name="T27" fmla="*/ 64 h 278"/>
                  <a:gd name="T28" fmla="*/ 0 w 210"/>
                  <a:gd name="T29" fmla="*/ 259 h 278"/>
                  <a:gd name="T30" fmla="*/ 19 w 210"/>
                  <a:gd name="T31" fmla="*/ 278 h 278"/>
                  <a:gd name="T32" fmla="*/ 192 w 210"/>
                  <a:gd name="T33" fmla="*/ 278 h 278"/>
                  <a:gd name="T34" fmla="*/ 210 w 210"/>
                  <a:gd name="T35" fmla="*/ 259 h 278"/>
                  <a:gd name="T36" fmla="*/ 210 w 210"/>
                  <a:gd name="T37" fmla="*/ 64 h 278"/>
                  <a:gd name="T38" fmla="*/ 192 w 210"/>
                  <a:gd name="T39" fmla="*/ 45 h 278"/>
                  <a:gd name="T40" fmla="*/ 105 w 210"/>
                  <a:gd name="T41" fmla="*/ 13 h 278"/>
                  <a:gd name="T42" fmla="*/ 115 w 210"/>
                  <a:gd name="T43" fmla="*/ 22 h 278"/>
                  <a:gd name="T44" fmla="*/ 105 w 210"/>
                  <a:gd name="T45" fmla="*/ 32 h 278"/>
                  <a:gd name="T46" fmla="*/ 96 w 210"/>
                  <a:gd name="T47" fmla="*/ 22 h 278"/>
                  <a:gd name="T48" fmla="*/ 105 w 210"/>
                  <a:gd name="T49" fmla="*/ 13 h 278"/>
                  <a:gd name="T50" fmla="*/ 196 w 210"/>
                  <a:gd name="T51" fmla="*/ 259 h 278"/>
                  <a:gd name="T52" fmla="*/ 192 w 210"/>
                  <a:gd name="T53" fmla="*/ 263 h 278"/>
                  <a:gd name="T54" fmla="*/ 19 w 210"/>
                  <a:gd name="T55" fmla="*/ 263 h 278"/>
                  <a:gd name="T56" fmla="*/ 15 w 210"/>
                  <a:gd name="T57" fmla="*/ 259 h 278"/>
                  <a:gd name="T58" fmla="*/ 15 w 210"/>
                  <a:gd name="T59" fmla="*/ 64 h 278"/>
                  <a:gd name="T60" fmla="*/ 19 w 210"/>
                  <a:gd name="T61" fmla="*/ 59 h 278"/>
                  <a:gd name="T62" fmla="*/ 25 w 210"/>
                  <a:gd name="T63" fmla="*/ 59 h 278"/>
                  <a:gd name="T64" fmla="*/ 32 w 210"/>
                  <a:gd name="T65" fmla="*/ 59 h 278"/>
                  <a:gd name="T66" fmla="*/ 55 w 210"/>
                  <a:gd name="T67" fmla="*/ 59 h 278"/>
                  <a:gd name="T68" fmla="*/ 55 w 210"/>
                  <a:gd name="T69" fmla="*/ 63 h 278"/>
                  <a:gd name="T70" fmla="*/ 65 w 210"/>
                  <a:gd name="T71" fmla="*/ 72 h 278"/>
                  <a:gd name="T72" fmla="*/ 146 w 210"/>
                  <a:gd name="T73" fmla="*/ 72 h 278"/>
                  <a:gd name="T74" fmla="*/ 155 w 210"/>
                  <a:gd name="T75" fmla="*/ 63 h 278"/>
                  <a:gd name="T76" fmla="*/ 155 w 210"/>
                  <a:gd name="T77" fmla="*/ 59 h 278"/>
                  <a:gd name="T78" fmla="*/ 179 w 210"/>
                  <a:gd name="T79" fmla="*/ 59 h 278"/>
                  <a:gd name="T80" fmla="*/ 186 w 210"/>
                  <a:gd name="T81" fmla="*/ 59 h 278"/>
                  <a:gd name="T82" fmla="*/ 192 w 210"/>
                  <a:gd name="T83" fmla="*/ 59 h 278"/>
                  <a:gd name="T84" fmla="*/ 196 w 210"/>
                  <a:gd name="T85" fmla="*/ 64 h 278"/>
                  <a:gd name="T86" fmla="*/ 196 w 210"/>
                  <a:gd name="T87" fmla="*/ 25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0" h="278">
                    <a:moveTo>
                      <a:pt x="192" y="45"/>
                    </a:moveTo>
                    <a:cubicBezTo>
                      <a:pt x="155" y="45"/>
                      <a:pt x="155" y="45"/>
                      <a:pt x="155" y="45"/>
                    </a:cubicBezTo>
                    <a:cubicBezTo>
                      <a:pt x="155" y="41"/>
                      <a:pt x="155" y="41"/>
                      <a:pt x="155" y="41"/>
                    </a:cubicBezTo>
                    <a:cubicBezTo>
                      <a:pt x="155" y="36"/>
                      <a:pt x="151" y="32"/>
                      <a:pt x="146" y="32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27" y="29"/>
                      <a:pt x="128" y="26"/>
                      <a:pt x="128" y="22"/>
                    </a:cubicBezTo>
                    <a:cubicBezTo>
                      <a:pt x="128" y="10"/>
                      <a:pt x="118" y="0"/>
                      <a:pt x="105" y="0"/>
                    </a:cubicBezTo>
                    <a:cubicBezTo>
                      <a:pt x="93" y="0"/>
                      <a:pt x="83" y="10"/>
                      <a:pt x="83" y="22"/>
                    </a:cubicBezTo>
                    <a:cubicBezTo>
                      <a:pt x="83" y="26"/>
                      <a:pt x="84" y="29"/>
                      <a:pt x="85" y="32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59" y="32"/>
                      <a:pt x="55" y="36"/>
                      <a:pt x="55" y="41"/>
                    </a:cubicBezTo>
                    <a:cubicBezTo>
                      <a:pt x="55" y="45"/>
                      <a:pt x="55" y="45"/>
                      <a:pt x="55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8" y="45"/>
                      <a:pt x="0" y="53"/>
                      <a:pt x="0" y="64"/>
                    </a:cubicBezTo>
                    <a:cubicBezTo>
                      <a:pt x="0" y="259"/>
                      <a:pt x="0" y="259"/>
                      <a:pt x="0" y="259"/>
                    </a:cubicBezTo>
                    <a:cubicBezTo>
                      <a:pt x="0" y="270"/>
                      <a:pt x="8" y="278"/>
                      <a:pt x="19" y="278"/>
                    </a:cubicBezTo>
                    <a:cubicBezTo>
                      <a:pt x="192" y="278"/>
                      <a:pt x="192" y="278"/>
                      <a:pt x="192" y="278"/>
                    </a:cubicBezTo>
                    <a:cubicBezTo>
                      <a:pt x="202" y="278"/>
                      <a:pt x="210" y="270"/>
                      <a:pt x="210" y="259"/>
                    </a:cubicBezTo>
                    <a:cubicBezTo>
                      <a:pt x="210" y="64"/>
                      <a:pt x="210" y="64"/>
                      <a:pt x="210" y="64"/>
                    </a:cubicBezTo>
                    <a:cubicBezTo>
                      <a:pt x="210" y="53"/>
                      <a:pt x="202" y="45"/>
                      <a:pt x="192" y="45"/>
                    </a:cubicBezTo>
                    <a:close/>
                    <a:moveTo>
                      <a:pt x="105" y="13"/>
                    </a:moveTo>
                    <a:cubicBezTo>
                      <a:pt x="111" y="13"/>
                      <a:pt x="115" y="17"/>
                      <a:pt x="115" y="22"/>
                    </a:cubicBezTo>
                    <a:cubicBezTo>
                      <a:pt x="115" y="28"/>
                      <a:pt x="111" y="32"/>
                      <a:pt x="105" y="32"/>
                    </a:cubicBezTo>
                    <a:cubicBezTo>
                      <a:pt x="100" y="32"/>
                      <a:pt x="96" y="28"/>
                      <a:pt x="96" y="22"/>
                    </a:cubicBezTo>
                    <a:cubicBezTo>
                      <a:pt x="96" y="17"/>
                      <a:pt x="100" y="13"/>
                      <a:pt x="105" y="13"/>
                    </a:cubicBezTo>
                    <a:close/>
                    <a:moveTo>
                      <a:pt x="196" y="259"/>
                    </a:moveTo>
                    <a:cubicBezTo>
                      <a:pt x="196" y="261"/>
                      <a:pt x="194" y="263"/>
                      <a:pt x="192" y="263"/>
                    </a:cubicBezTo>
                    <a:cubicBezTo>
                      <a:pt x="19" y="263"/>
                      <a:pt x="19" y="263"/>
                      <a:pt x="19" y="263"/>
                    </a:cubicBezTo>
                    <a:cubicBezTo>
                      <a:pt x="17" y="263"/>
                      <a:pt x="15" y="261"/>
                      <a:pt x="15" y="259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5" y="61"/>
                      <a:pt x="17" y="59"/>
                      <a:pt x="19" y="59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5" y="68"/>
                      <a:pt x="59" y="72"/>
                      <a:pt x="65" y="72"/>
                    </a:cubicBezTo>
                    <a:cubicBezTo>
                      <a:pt x="146" y="72"/>
                      <a:pt x="146" y="72"/>
                      <a:pt x="146" y="72"/>
                    </a:cubicBezTo>
                    <a:cubicBezTo>
                      <a:pt x="151" y="72"/>
                      <a:pt x="155" y="68"/>
                      <a:pt x="155" y="63"/>
                    </a:cubicBezTo>
                    <a:cubicBezTo>
                      <a:pt x="155" y="59"/>
                      <a:pt x="155" y="59"/>
                      <a:pt x="155" y="59"/>
                    </a:cubicBezTo>
                    <a:cubicBezTo>
                      <a:pt x="179" y="59"/>
                      <a:pt x="179" y="59"/>
                      <a:pt x="179" y="59"/>
                    </a:cubicBezTo>
                    <a:cubicBezTo>
                      <a:pt x="186" y="59"/>
                      <a:pt x="186" y="59"/>
                      <a:pt x="186" y="59"/>
                    </a:cubicBezTo>
                    <a:cubicBezTo>
                      <a:pt x="192" y="59"/>
                      <a:pt x="192" y="59"/>
                      <a:pt x="192" y="59"/>
                    </a:cubicBezTo>
                    <a:cubicBezTo>
                      <a:pt x="194" y="59"/>
                      <a:pt x="196" y="61"/>
                      <a:pt x="196" y="64"/>
                    </a:cubicBezTo>
                    <a:lnTo>
                      <a:pt x="196" y="259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Freeform: Shape 11">
                <a:extLst>
                  <a:ext uri="{FF2B5EF4-FFF2-40B4-BE49-F238E27FC236}">
                    <a16:creationId xmlns:a16="http://schemas.microsoft.com/office/drawing/2014/main" id="{FE01908A-74A0-4CFF-B605-940752417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788" y="2192338"/>
                <a:ext cx="342900" cy="311150"/>
              </a:xfrm>
              <a:custGeom>
                <a:avLst/>
                <a:gdLst>
                  <a:gd name="T0" fmla="*/ 122 w 128"/>
                  <a:gd name="T1" fmla="*/ 4 h 116"/>
                  <a:gd name="T2" fmla="*/ 105 w 128"/>
                  <a:gd name="T3" fmla="*/ 6 h 116"/>
                  <a:gd name="T4" fmla="*/ 44 w 128"/>
                  <a:gd name="T5" fmla="*/ 81 h 116"/>
                  <a:gd name="T6" fmla="*/ 24 w 128"/>
                  <a:gd name="T7" fmla="*/ 58 h 116"/>
                  <a:gd name="T8" fmla="*/ 7 w 128"/>
                  <a:gd name="T9" fmla="*/ 56 h 116"/>
                  <a:gd name="T10" fmla="*/ 5 w 128"/>
                  <a:gd name="T11" fmla="*/ 71 h 116"/>
                  <a:gd name="T12" fmla="*/ 45 w 128"/>
                  <a:gd name="T13" fmla="*/ 116 h 116"/>
                  <a:gd name="T14" fmla="*/ 124 w 128"/>
                  <a:gd name="T15" fmla="*/ 19 h 116"/>
                  <a:gd name="T16" fmla="*/ 122 w 128"/>
                  <a:gd name="T17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" h="116">
                    <a:moveTo>
                      <a:pt x="122" y="4"/>
                    </a:moveTo>
                    <a:cubicBezTo>
                      <a:pt x="116" y="0"/>
                      <a:pt x="109" y="1"/>
                      <a:pt x="105" y="6"/>
                    </a:cubicBezTo>
                    <a:cubicBezTo>
                      <a:pt x="44" y="81"/>
                      <a:pt x="44" y="81"/>
                      <a:pt x="44" y="81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19" y="53"/>
                      <a:pt x="12" y="52"/>
                      <a:pt x="7" y="56"/>
                    </a:cubicBezTo>
                    <a:cubicBezTo>
                      <a:pt x="1" y="60"/>
                      <a:pt x="0" y="66"/>
                      <a:pt x="5" y="71"/>
                    </a:cubicBezTo>
                    <a:cubicBezTo>
                      <a:pt x="45" y="116"/>
                      <a:pt x="45" y="116"/>
                      <a:pt x="45" y="116"/>
                    </a:cubicBezTo>
                    <a:cubicBezTo>
                      <a:pt x="124" y="19"/>
                      <a:pt x="124" y="19"/>
                      <a:pt x="124" y="19"/>
                    </a:cubicBezTo>
                    <a:cubicBezTo>
                      <a:pt x="128" y="14"/>
                      <a:pt x="127" y="7"/>
                      <a:pt x="122" y="4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88" name="Rectangle: Rounded Corners 103">
            <a:extLst>
              <a:ext uri="{FF2B5EF4-FFF2-40B4-BE49-F238E27FC236}">
                <a16:creationId xmlns:a16="http://schemas.microsoft.com/office/drawing/2014/main" id="{BCEE0172-207A-45B6-B428-CDE9C0BB9493}"/>
              </a:ext>
            </a:extLst>
          </p:cNvPr>
          <p:cNvSpPr/>
          <p:nvPr/>
        </p:nvSpPr>
        <p:spPr bwMode="auto">
          <a:xfrm>
            <a:off x="4187466" y="3155132"/>
            <a:ext cx="6391426" cy="622616"/>
          </a:xfrm>
          <a:prstGeom prst="roundRect">
            <a:avLst/>
          </a:prstGeom>
          <a:solidFill>
            <a:srgbClr val="E25462"/>
          </a:solidFill>
          <a:ln w="9525">
            <a:noFill/>
            <a:round/>
            <a:headEnd/>
            <a:tailEnd/>
          </a:ln>
        </p:spPr>
        <p:txBody>
          <a:bodyPr vert="horz" wrap="square" lIns="91440" tIns="360000" rIns="91440" bIns="72000" anchor="ctr" anchorCtr="1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en-US" altLang="zh-CN" sz="2400" b="1" dirty="0">
                <a:solidFill>
                  <a:schemeClr val="bg1"/>
                </a:solidFill>
              </a:rPr>
              <a:t>LBP</a:t>
            </a:r>
            <a:r>
              <a:rPr lang="zh-CN" altLang="en-US" sz="2400" b="1" dirty="0">
                <a:solidFill>
                  <a:schemeClr val="bg1"/>
                </a:solidFill>
              </a:rPr>
              <a:t>算法编写测试完成</a:t>
            </a:r>
            <a:br>
              <a:rPr lang="zh-CN" altLang="en-US" sz="2400" b="1" dirty="0">
                <a:solidFill>
                  <a:prstClr val="white"/>
                </a:solidFill>
              </a:rPr>
            </a:br>
            <a:endParaRPr lang="zh-CN" altLang="en-US" sz="2400" b="1" dirty="0">
              <a:solidFill>
                <a:prstClr val="white"/>
              </a:solidFill>
            </a:endParaRPr>
          </a:p>
        </p:txBody>
      </p:sp>
      <p:sp>
        <p:nvSpPr>
          <p:cNvPr id="89" name="Rectangle: Rounded Corners 103">
            <a:extLst>
              <a:ext uri="{FF2B5EF4-FFF2-40B4-BE49-F238E27FC236}">
                <a16:creationId xmlns:a16="http://schemas.microsoft.com/office/drawing/2014/main" id="{8F2ABABE-1CB1-4D5A-BAD9-6F0484A085F6}"/>
              </a:ext>
            </a:extLst>
          </p:cNvPr>
          <p:cNvSpPr/>
          <p:nvPr/>
        </p:nvSpPr>
        <p:spPr bwMode="auto">
          <a:xfrm>
            <a:off x="4187466" y="4423642"/>
            <a:ext cx="6391426" cy="622616"/>
          </a:xfrm>
          <a:prstGeom prst="roundRect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360000" rIns="91440" bIns="72000" anchor="ctr" anchorCtr="1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深度学习算法正在研发当中</a:t>
            </a:r>
            <a:br>
              <a:rPr lang="zh-CN" altLang="en-US" sz="2400" b="1" dirty="0">
                <a:solidFill>
                  <a:prstClr val="white"/>
                </a:solidFill>
              </a:rPr>
            </a:br>
            <a:endParaRPr lang="zh-CN" altLang="en-US" sz="2400" b="1" dirty="0">
              <a:solidFill>
                <a:prstClr val="white"/>
              </a:solidFill>
            </a:endParaRPr>
          </a:p>
        </p:txBody>
      </p:sp>
      <p:sp>
        <p:nvSpPr>
          <p:cNvPr id="90" name="Rectangle: Rounded Corners 103">
            <a:extLst>
              <a:ext uri="{FF2B5EF4-FFF2-40B4-BE49-F238E27FC236}">
                <a16:creationId xmlns:a16="http://schemas.microsoft.com/office/drawing/2014/main" id="{CC568264-AB15-4EFC-9E81-706ABFF28852}"/>
              </a:ext>
            </a:extLst>
          </p:cNvPr>
          <p:cNvSpPr/>
          <p:nvPr/>
        </p:nvSpPr>
        <p:spPr bwMode="auto">
          <a:xfrm>
            <a:off x="4226104" y="5633887"/>
            <a:ext cx="6391426" cy="62261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360000" rIns="91440" bIns="72000" anchor="ctr" anchorCtr="1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</a:rPr>
              <a:t>一项软件著作权证书已经拿到</a:t>
            </a:r>
            <a:br>
              <a:rPr lang="zh-CN" altLang="en-US" sz="2400" b="1" dirty="0">
                <a:solidFill>
                  <a:prstClr val="white"/>
                </a:solidFill>
              </a:rPr>
            </a:br>
            <a:endParaRPr lang="zh-CN" altLang="en-US" sz="2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78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数据采集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AD7BB59-525F-4988-B455-A9FD6597B338}"/>
                </a:ext>
              </a:extLst>
            </p:cNvPr>
            <p:cNvSpPr txBox="1"/>
            <p:nvPr/>
          </p:nvSpPr>
          <p:spPr>
            <a:xfrm>
              <a:off x="779333" y="665934"/>
              <a:ext cx="3380718" cy="343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  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58C2ED86-A71E-4BAB-BDEA-62607BFD35EB}"/>
              </a:ext>
            </a:extLst>
          </p:cNvPr>
          <p:cNvSpPr/>
          <p:nvPr/>
        </p:nvSpPr>
        <p:spPr>
          <a:xfrm>
            <a:off x="1129890" y="94624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A3DF6E-AB75-4A76-BC83-79126D4F6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113" y="1575400"/>
            <a:ext cx="5362646" cy="246821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6CE5360-98F9-42DA-8044-0FE534B2CEE5}"/>
              </a:ext>
            </a:extLst>
          </p:cNvPr>
          <p:cNvSpPr txBox="1"/>
          <p:nvPr/>
        </p:nvSpPr>
        <p:spPr>
          <a:xfrm>
            <a:off x="7652004" y="2049905"/>
            <a:ext cx="3346883" cy="35394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2800" b="1" dirty="0"/>
              <a:t>前期部分我们一共采集人脸数据</a:t>
            </a:r>
            <a:r>
              <a:rPr lang="en-US" altLang="zh-CN" sz="2800" b="1" dirty="0"/>
              <a:t>297</a:t>
            </a:r>
            <a:r>
              <a:rPr lang="zh-CN" altLang="en-US" sz="2800" b="1" dirty="0"/>
              <a:t>份，并对这些照片进行了一对一翻拍处理。但随着代码的编写，我们觉得这些数据的质量以及数量都是不够的。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EF9289-B62D-45F5-8732-6266820A6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113" y="4078227"/>
            <a:ext cx="5571389" cy="248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0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数据采集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AD7BB59-525F-4988-B455-A9FD6597B338}"/>
                </a:ext>
              </a:extLst>
            </p:cNvPr>
            <p:cNvSpPr txBox="1"/>
            <p:nvPr/>
          </p:nvSpPr>
          <p:spPr>
            <a:xfrm>
              <a:off x="779333" y="665934"/>
              <a:ext cx="3380718" cy="343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  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58C2ED86-A71E-4BAB-BDEA-62607BFD35EB}"/>
              </a:ext>
            </a:extLst>
          </p:cNvPr>
          <p:cNvSpPr/>
          <p:nvPr/>
        </p:nvSpPr>
        <p:spPr>
          <a:xfrm>
            <a:off x="1129890" y="94624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6CE5360-98F9-42DA-8044-0FE534B2CEE5}"/>
              </a:ext>
            </a:extLst>
          </p:cNvPr>
          <p:cNvSpPr txBox="1"/>
          <p:nvPr/>
        </p:nvSpPr>
        <p:spPr>
          <a:xfrm>
            <a:off x="7909456" y="2478417"/>
            <a:ext cx="3346883" cy="310854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2800" b="1" dirty="0"/>
              <a:t>同时为了数据的多样化，我们对不同角度，不同表情，不同灯光乃至模糊不清的人脸数据都做了针对性地采集与分类处理。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4403C4-046C-43A8-8E01-43C8AB626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945" y="1793857"/>
            <a:ext cx="6705600" cy="14954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9ECACE6-9B52-4337-9AA2-8B4FE41FF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5507" y="3449074"/>
            <a:ext cx="5324475" cy="15049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146419-A21A-4C95-ACC2-C791FA39E8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5106" y="5113816"/>
            <a:ext cx="4105275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85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数据采集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AD7BB59-525F-4988-B455-A9FD6597B338}"/>
                </a:ext>
              </a:extLst>
            </p:cNvPr>
            <p:cNvSpPr txBox="1"/>
            <p:nvPr/>
          </p:nvSpPr>
          <p:spPr>
            <a:xfrm>
              <a:off x="779333" y="665934"/>
              <a:ext cx="3380718" cy="343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  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58C2ED86-A71E-4BAB-BDEA-62607BFD35EB}"/>
              </a:ext>
            </a:extLst>
          </p:cNvPr>
          <p:cNvSpPr/>
          <p:nvPr/>
        </p:nvSpPr>
        <p:spPr>
          <a:xfrm>
            <a:off x="1129890" y="94624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6CE5360-98F9-42DA-8044-0FE534B2CEE5}"/>
              </a:ext>
            </a:extLst>
          </p:cNvPr>
          <p:cNvSpPr txBox="1"/>
          <p:nvPr/>
        </p:nvSpPr>
        <p:spPr>
          <a:xfrm>
            <a:off x="7652004" y="2445283"/>
            <a:ext cx="3346883" cy="267765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lang="zh-CN" altLang="en-US" sz="2800" b="1" dirty="0"/>
              <a:t>于是到目前为止我们一共采集了</a:t>
            </a:r>
            <a:r>
              <a:rPr lang="en-US" altLang="zh-CN" sz="2800" b="1" dirty="0"/>
              <a:t>5253</a:t>
            </a:r>
            <a:r>
              <a:rPr lang="zh-CN" altLang="en-US" sz="2800" b="1" dirty="0"/>
              <a:t>张人脸数据，并进行了一对一翻拍处理，现在一共拥有数据集</a:t>
            </a:r>
            <a:r>
              <a:rPr lang="en-US" altLang="zh-CN" sz="2800" b="1" dirty="0"/>
              <a:t>10506</a:t>
            </a:r>
            <a:r>
              <a:rPr lang="zh-CN" altLang="en-US" sz="2800" b="1" dirty="0"/>
              <a:t>张。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5E6FFD-B4DF-4C66-B430-8B6B9C359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113" y="1436497"/>
            <a:ext cx="5637320" cy="25208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0434673-AD68-4588-91E4-A391B427E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9890" y="4047995"/>
            <a:ext cx="5637320" cy="254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27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FDD9C0-BD2E-4567-829D-E7D18FA3157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818E35A-257A-4815-8990-52D149B5612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6A7639-A63D-4CC9-AF76-8CD6498CA6CF}"/>
              </a:ext>
            </a:extLst>
          </p:cNvPr>
          <p:cNvSpPr txBox="1"/>
          <p:nvPr/>
        </p:nvSpPr>
        <p:spPr>
          <a:xfrm>
            <a:off x="5590253" y="1646363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  <a:latin typeface="+mj-lt"/>
              </a:rPr>
              <a:t>02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921A7B-DC51-4A49-8438-7A75D4812A97}"/>
              </a:ext>
            </a:extLst>
          </p:cNvPr>
          <p:cNvSpPr txBox="1"/>
          <p:nvPr/>
        </p:nvSpPr>
        <p:spPr>
          <a:xfrm>
            <a:off x="4337715" y="3180313"/>
            <a:ext cx="585787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accent1"/>
                </a:solidFill>
                <a:latin typeface="+mn-ea"/>
              </a:rPr>
              <a:t>LBP</a:t>
            </a:r>
            <a:r>
              <a:rPr lang="zh-CN" altLang="en-US" sz="5400" b="1" dirty="0">
                <a:solidFill>
                  <a:schemeClr val="accent1"/>
                </a:solidFill>
                <a:latin typeface="+mn-ea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35443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25AD1A70-0032-4AAF-BE9B-233AEAE252E6}"/>
              </a:ext>
            </a:extLst>
          </p:cNvPr>
          <p:cNvGrpSpPr/>
          <p:nvPr/>
        </p:nvGrpSpPr>
        <p:grpSpPr>
          <a:xfrm>
            <a:off x="1129890" y="494060"/>
            <a:ext cx="4203131" cy="821516"/>
            <a:chOff x="716110" y="187653"/>
            <a:chExt cx="4203131" cy="82151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BEEF93C-A502-4A94-9096-F6F234CCA374}"/>
                </a:ext>
              </a:extLst>
            </p:cNvPr>
            <p:cNvSpPr txBox="1"/>
            <p:nvPr/>
          </p:nvSpPr>
          <p:spPr>
            <a:xfrm>
              <a:off x="716110" y="187653"/>
              <a:ext cx="4203131" cy="5616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en-US" altLang="zh-CN" sz="3200" b="1" dirty="0">
                  <a:latin typeface="微软雅黑"/>
                  <a:ea typeface="微软雅黑"/>
                  <a:cs typeface="+mn-ea"/>
                  <a:sym typeface="+mn-lt"/>
                </a:rPr>
                <a:t>LBP</a:t>
              </a:r>
              <a:r>
                <a:rPr lang="zh-CN" altLang="en-US" sz="3200" b="1" dirty="0">
                  <a:latin typeface="微软雅黑"/>
                  <a:ea typeface="微软雅黑"/>
                  <a:cs typeface="+mn-ea"/>
                  <a:sym typeface="+mn-lt"/>
                </a:rPr>
                <a:t>特征</a:t>
              </a: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C03AD5A-CA6F-441F-805D-2273A11E2866}"/>
                </a:ext>
              </a:extLst>
            </p:cNvPr>
            <p:cNvCxnSpPr>
              <a:cxnSpLocks/>
            </p:cNvCxnSpPr>
            <p:nvPr/>
          </p:nvCxnSpPr>
          <p:spPr>
            <a:xfrm>
              <a:off x="779333" y="1009169"/>
              <a:ext cx="1836059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46" name="PA_库_组合 39">
            <a:extLst>
              <a:ext uri="{FF2B5EF4-FFF2-40B4-BE49-F238E27FC236}">
                <a16:creationId xmlns:a16="http://schemas.microsoft.com/office/drawing/2014/main" id="{7A785357-F7CB-409C-8FC5-FF477B7CEE13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823849" y="4510571"/>
            <a:ext cx="3689910" cy="1031853"/>
            <a:chOff x="3651512" y="2609553"/>
            <a:chExt cx="1996849" cy="1031853"/>
          </a:xfrm>
        </p:grpSpPr>
        <p:sp>
          <p:nvSpPr>
            <p:cNvPr id="47" name="TextBox 32">
              <a:extLst>
                <a:ext uri="{FF2B5EF4-FFF2-40B4-BE49-F238E27FC236}">
                  <a16:creationId xmlns:a16="http://schemas.microsoft.com/office/drawing/2014/main" id="{D17F9D84-3A12-4B59-89FD-BF23C75374A7}"/>
                </a:ext>
              </a:extLst>
            </p:cNvPr>
            <p:cNvSpPr txBox="1"/>
            <p:nvPr/>
          </p:nvSpPr>
          <p:spPr>
            <a:xfrm flipH="1">
              <a:off x="4039624" y="2609553"/>
              <a:ext cx="1608737" cy="1031853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algn="r"/>
              <a:r>
                <a:rPr lang="zh-CN" altLang="en-US" sz="2800" b="1" dirty="0">
                  <a:solidFill>
                    <a:srgbClr val="656D78"/>
                  </a:solidFill>
                </a:rPr>
                <a:t>有效消除光照影响</a:t>
              </a:r>
            </a:p>
          </p:txBody>
        </p:sp>
        <p:sp>
          <p:nvSpPr>
            <p:cNvPr id="49" name="Rectangle: Rounded Corners 40">
              <a:extLst>
                <a:ext uri="{FF2B5EF4-FFF2-40B4-BE49-F238E27FC236}">
                  <a16:creationId xmlns:a16="http://schemas.microsoft.com/office/drawing/2014/main" id="{2479BA80-CEBB-4EC5-B768-85D1F00F3D10}"/>
                </a:ext>
              </a:extLst>
            </p:cNvPr>
            <p:cNvSpPr/>
            <p:nvPr/>
          </p:nvSpPr>
          <p:spPr>
            <a:xfrm flipH="1">
              <a:off x="3651512" y="2955854"/>
              <a:ext cx="183799" cy="339255"/>
            </a:xfrm>
            <a:prstGeom prst="roundRect">
              <a:avLst>
                <a:gd name="adj" fmla="val 1655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 anchorCtr="1">
              <a:normAutofit fontScale="92500" lnSpcReduction="10000"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pic>
        <p:nvPicPr>
          <p:cNvPr id="24" name="Picture 2">
            <a:extLst>
              <a:ext uri="{FF2B5EF4-FFF2-40B4-BE49-F238E27FC236}">
                <a16:creationId xmlns:a16="http://schemas.microsoft.com/office/drawing/2014/main" id="{CFC11656-51A1-4735-A069-3044BDB54F1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319" y="1949425"/>
            <a:ext cx="7239635" cy="2029120"/>
          </a:xfrm>
          <a:prstGeom prst="rect">
            <a:avLst/>
          </a:prstGeom>
          <a:noFill/>
        </p:spPr>
      </p:pic>
      <p:sp>
        <p:nvSpPr>
          <p:cNvPr id="26" name="TextBox 32">
            <a:extLst>
              <a:ext uri="{FF2B5EF4-FFF2-40B4-BE49-F238E27FC236}">
                <a16:creationId xmlns:a16="http://schemas.microsoft.com/office/drawing/2014/main" id="{7F582013-2054-4C7A-A98E-C63F928649FA}"/>
              </a:ext>
            </a:extLst>
          </p:cNvPr>
          <p:cNvSpPr txBox="1"/>
          <p:nvPr/>
        </p:nvSpPr>
        <p:spPr>
          <a:xfrm flipH="1">
            <a:off x="2823844" y="5216716"/>
            <a:ext cx="2972731" cy="1031853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r"/>
            <a:r>
              <a:rPr lang="zh-CN" altLang="en-US" sz="2800" b="1" dirty="0">
                <a:solidFill>
                  <a:srgbClr val="656D78"/>
                </a:solidFill>
              </a:rPr>
              <a:t>特征向量提取</a:t>
            </a:r>
          </a:p>
        </p:txBody>
      </p:sp>
      <p:sp>
        <p:nvSpPr>
          <p:cNvPr id="27" name="Rectangle: Rounded Corners 40">
            <a:extLst>
              <a:ext uri="{FF2B5EF4-FFF2-40B4-BE49-F238E27FC236}">
                <a16:creationId xmlns:a16="http://schemas.microsoft.com/office/drawing/2014/main" id="{1413EDDD-5186-4838-8B4D-2E33304F1439}"/>
              </a:ext>
            </a:extLst>
          </p:cNvPr>
          <p:cNvSpPr/>
          <p:nvPr/>
        </p:nvSpPr>
        <p:spPr>
          <a:xfrm flipH="1">
            <a:off x="2823844" y="5563016"/>
            <a:ext cx="339636" cy="33925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>
            <a:normAutofit fontScale="92500" lnSpcReduction="10000"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3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第一PPT，www.1ppt.com">
  <a:themeElements>
    <a:clrScheme name="islide色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A4F4F"/>
      </a:accent1>
      <a:accent2>
        <a:srgbClr val="F44F54"/>
      </a:accent2>
      <a:accent3>
        <a:srgbClr val="4A4F4F"/>
      </a:accent3>
      <a:accent4>
        <a:srgbClr val="91969B"/>
      </a:accent4>
      <a:accent5>
        <a:srgbClr val="4A4F4F"/>
      </a:accent5>
      <a:accent6>
        <a:srgbClr val="91969B"/>
      </a:accent6>
      <a:hlink>
        <a:srgbClr val="4A4F4F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QT.potx" id="{AEBD0564-65FA-4B13-80F3-F483FE40E815}" vid="{53A2CC4D-D4C4-4A17-A467-553F8E91B19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QT</Template>
  <TotalTime>1846</TotalTime>
  <Words>399</Words>
  <Application>Microsoft Office PowerPoint</Application>
  <PresentationFormat>宽屏</PresentationFormat>
  <Paragraphs>75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微软雅黑</vt:lpstr>
      <vt:lpstr>Arial</vt:lpstr>
      <vt:lpstr>Arial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点线</dc:title>
  <dc:creator>第一PPT</dc:creator>
  <cp:keywords>www.1ppt.com</cp:keywords>
  <dc:description>www.1ppt.com</dc:description>
  <cp:lastModifiedBy>钱 文胜</cp:lastModifiedBy>
  <cp:revision>91</cp:revision>
  <dcterms:created xsi:type="dcterms:W3CDTF">2018-05-25T11:19:23Z</dcterms:created>
  <dcterms:modified xsi:type="dcterms:W3CDTF">2020-03-26T13:00:16Z</dcterms:modified>
</cp:coreProperties>
</file>

<file path=docProps/thumbnail.jpeg>
</file>